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57" r:id="rId3"/>
    <p:sldId id="258" r:id="rId4"/>
    <p:sldId id="318" r:id="rId5"/>
    <p:sldId id="309" r:id="rId6"/>
    <p:sldId id="310" r:id="rId7"/>
    <p:sldId id="259" r:id="rId8"/>
    <p:sldId id="308" r:id="rId9"/>
    <p:sldId id="260" r:id="rId10"/>
    <p:sldId id="311" r:id="rId11"/>
    <p:sldId id="312" r:id="rId12"/>
    <p:sldId id="261" r:id="rId13"/>
    <p:sldId id="313" r:id="rId14"/>
    <p:sldId id="314" r:id="rId15"/>
    <p:sldId id="315" r:id="rId16"/>
    <p:sldId id="319" r:id="rId17"/>
    <p:sldId id="320" r:id="rId18"/>
    <p:sldId id="321" r:id="rId19"/>
    <p:sldId id="316" r:id="rId20"/>
    <p:sldId id="317" r:id="rId21"/>
    <p:sldId id="262" r:id="rId22"/>
    <p:sldId id="263" r:id="rId23"/>
    <p:sldId id="264" r:id="rId24"/>
    <p:sldId id="265" r:id="rId25"/>
    <p:sldId id="266" r:id="rId26"/>
    <p:sldId id="267" r:id="rId27"/>
    <p:sldId id="268" r:id="rId28"/>
    <p:sldId id="269" r:id="rId29"/>
    <p:sldId id="270" r:id="rId30"/>
    <p:sldId id="304" r:id="rId31"/>
    <p:sldId id="305" r:id="rId32"/>
    <p:sldId id="271" r:id="rId33"/>
    <p:sldId id="272" r:id="rId34"/>
    <p:sldId id="273" r:id="rId35"/>
    <p:sldId id="274" r:id="rId36"/>
    <p:sldId id="306" r:id="rId37"/>
    <p:sldId id="307" r:id="rId38"/>
    <p:sldId id="275" r:id="rId39"/>
    <p:sldId id="276" r:id="rId40"/>
    <p:sldId id="277" r:id="rId41"/>
    <p:sldId id="283" r:id="rId42"/>
    <p:sldId id="278" r:id="rId43"/>
    <p:sldId id="279" r:id="rId44"/>
    <p:sldId id="280" r:id="rId45"/>
    <p:sldId id="281" r:id="rId46"/>
    <p:sldId id="282" r:id="rId47"/>
    <p:sldId id="284" r:id="rId48"/>
    <p:sldId id="285" r:id="rId49"/>
    <p:sldId id="286" r:id="rId50"/>
    <p:sldId id="287" r:id="rId51"/>
    <p:sldId id="288" r:id="rId52"/>
    <p:sldId id="289" r:id="rId53"/>
    <p:sldId id="290" r:id="rId54"/>
    <p:sldId id="291" r:id="rId55"/>
    <p:sldId id="292" r:id="rId56"/>
    <p:sldId id="293" r:id="rId57"/>
    <p:sldId id="296" r:id="rId58"/>
    <p:sldId id="294" r:id="rId59"/>
    <p:sldId id="295" r:id="rId60"/>
    <p:sldId id="297" r:id="rId61"/>
    <p:sldId id="298" r:id="rId62"/>
    <p:sldId id="299" r:id="rId63"/>
    <p:sldId id="300" r:id="rId64"/>
    <p:sldId id="301" r:id="rId65"/>
    <p:sldId id="302" r:id="rId66"/>
    <p:sldId id="303" r:id="rId67"/>
    <p:sldId id="322" r:id="rId68"/>
    <p:sldId id="323" r:id="rId69"/>
    <p:sldId id="324" r:id="rId70"/>
    <p:sldId id="325" r:id="rId71"/>
    <p:sldId id="326" r:id="rId72"/>
    <p:sldId id="327" r:id="rId73"/>
    <p:sldId id="328" r:id="rId74"/>
    <p:sldId id="329" r:id="rId75"/>
    <p:sldId id="330" r:id="rId76"/>
    <p:sldId id="331" r:id="rId77"/>
    <p:sldId id="33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37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72DB9-FFF5-4945-920C-0B5D53FA2598}" type="datetimeFigureOut">
              <a:rPr lang="en-US" smtClean="0"/>
              <a:t>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68F9C-B911-45B7-8F60-58BB88D23CC1}" type="slidenum">
              <a:rPr lang="en-US" smtClean="0"/>
              <a:t>‹#›</a:t>
            </a:fld>
            <a:endParaRPr lang="en-US"/>
          </a:p>
        </p:txBody>
      </p:sp>
    </p:spTree>
    <p:extLst>
      <p:ext uri="{BB962C8B-B14F-4D97-AF65-F5344CB8AC3E}">
        <p14:creationId xmlns:p14="http://schemas.microsoft.com/office/powerpoint/2010/main" val="212866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50007F39-B205-4343-9528-CF61B0753BC7}" type="slidenum">
              <a:rPr lang="en-US"/>
              <a:pPr/>
              <a:t>20</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E845F6-74C5-4E9C-96EE-52612283C15A}"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121FF-1646-448B-82AB-AE006F2CD7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845F6-74C5-4E9C-96EE-52612283C15A}"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121FF-1646-448B-82AB-AE006F2CD7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845F6-74C5-4E9C-96EE-52612283C15A}"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121FF-1646-448B-82AB-AE006F2CD70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F247E3A-2DB0-4945-A897-134D4C2BDFA2}" type="slidenum">
              <a:rPr lang="en-US"/>
              <a:pPr>
                <a:defRPr/>
              </a:pPr>
              <a:t>‹#›</a:t>
            </a:fld>
            <a:endParaRPr lang="en-US"/>
          </a:p>
        </p:txBody>
      </p:sp>
    </p:spTree>
    <p:extLst>
      <p:ext uri="{BB962C8B-B14F-4D97-AF65-F5344CB8AC3E}">
        <p14:creationId xmlns:p14="http://schemas.microsoft.com/office/powerpoint/2010/main" val="3527976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74BEC4-4117-4765-B82F-5D4D12352F0A}" type="slidenum">
              <a:rPr lang="en-US"/>
              <a:pPr>
                <a:defRPr/>
              </a:pPr>
              <a:t>‹#›</a:t>
            </a:fld>
            <a:endParaRPr lang="en-US"/>
          </a:p>
        </p:txBody>
      </p:sp>
    </p:spTree>
    <p:extLst>
      <p:ext uri="{BB962C8B-B14F-4D97-AF65-F5344CB8AC3E}">
        <p14:creationId xmlns:p14="http://schemas.microsoft.com/office/powerpoint/2010/main" val="111543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845F6-74C5-4E9C-96EE-52612283C15A}"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121FF-1646-448B-82AB-AE006F2CD7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845F6-74C5-4E9C-96EE-52612283C15A}"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121FF-1646-448B-82AB-AE006F2CD7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E845F6-74C5-4E9C-96EE-52612283C15A}" type="datetimeFigureOut">
              <a:rPr lang="en-US" smtClean="0"/>
              <a:pPr/>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121FF-1646-448B-82AB-AE006F2CD7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E845F6-74C5-4E9C-96EE-52612283C15A}" type="datetimeFigureOut">
              <a:rPr lang="en-US" smtClean="0"/>
              <a:pPr/>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3121FF-1646-448B-82AB-AE006F2CD7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E845F6-74C5-4E9C-96EE-52612283C15A}" type="datetimeFigureOut">
              <a:rPr lang="en-US" smtClean="0"/>
              <a:pPr/>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3121FF-1646-448B-82AB-AE006F2CD7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845F6-74C5-4E9C-96EE-52612283C15A}" type="datetimeFigureOut">
              <a:rPr lang="en-US" smtClean="0"/>
              <a:pPr/>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3121FF-1646-448B-82AB-AE006F2CD7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845F6-74C5-4E9C-96EE-52612283C15A}" type="datetimeFigureOut">
              <a:rPr lang="en-US" smtClean="0"/>
              <a:pPr/>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121FF-1646-448B-82AB-AE006F2CD7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845F6-74C5-4E9C-96EE-52612283C15A}" type="datetimeFigureOut">
              <a:rPr lang="en-US" smtClean="0"/>
              <a:pPr/>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121FF-1646-448B-82AB-AE006F2CD7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845F6-74C5-4E9C-96EE-52612283C15A}" type="datetimeFigureOut">
              <a:rPr lang="en-US" smtClean="0"/>
              <a:pPr/>
              <a:t>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121FF-1646-448B-82AB-AE006F2CD70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medicalphoto.co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jpeg"/></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Skeletal System</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MVC-038S.JPG"/>
          <p:cNvPicPr>
            <a:picLocks noChangeAspect="1" noChangeArrowheads="1"/>
          </p:cNvPicPr>
          <p:nvPr/>
        </p:nvPicPr>
        <p:blipFill>
          <a:blip r:embed="rId2"/>
          <a:srcRect t="22240" b="22162"/>
          <a:stretch>
            <a:fillRect/>
          </a:stretch>
        </p:blipFill>
        <p:spPr bwMode="auto">
          <a:xfrm>
            <a:off x="1676400" y="2286000"/>
            <a:ext cx="5484813" cy="2286000"/>
          </a:xfrm>
          <a:prstGeom prst="rect">
            <a:avLst/>
          </a:prstGeom>
          <a:noFill/>
          <a:ln w="9525">
            <a:noFill/>
            <a:miter lim="800000"/>
            <a:headEnd/>
            <a:tailEnd/>
          </a:ln>
        </p:spPr>
      </p:pic>
      <p:sp>
        <p:nvSpPr>
          <p:cNvPr id="10243" name="Text Box 3"/>
          <p:cNvSpPr txBox="1">
            <a:spLocks noChangeArrowheads="1"/>
          </p:cNvSpPr>
          <p:nvPr/>
        </p:nvSpPr>
        <p:spPr bwMode="auto">
          <a:xfrm>
            <a:off x="3124200" y="304800"/>
            <a:ext cx="4800600" cy="457200"/>
          </a:xfrm>
          <a:prstGeom prst="rect">
            <a:avLst/>
          </a:prstGeom>
          <a:noFill/>
          <a:ln w="9525">
            <a:noFill/>
            <a:miter lim="800000"/>
            <a:headEnd/>
            <a:tailEnd/>
          </a:ln>
        </p:spPr>
        <p:txBody>
          <a:bodyPr>
            <a:spAutoFit/>
          </a:bodyPr>
          <a:lstStyle/>
          <a:p>
            <a:pPr>
              <a:spcBef>
                <a:spcPct val="50000"/>
              </a:spcBef>
            </a:pPr>
            <a:r>
              <a:rPr lang="en-US" b="1"/>
              <a:t>Vertebral Column</a:t>
            </a:r>
          </a:p>
        </p:txBody>
      </p:sp>
      <p:sp>
        <p:nvSpPr>
          <p:cNvPr id="3076" name="Line 4"/>
          <p:cNvSpPr>
            <a:spLocks noChangeShapeType="1"/>
          </p:cNvSpPr>
          <p:nvPr/>
        </p:nvSpPr>
        <p:spPr bwMode="auto">
          <a:xfrm>
            <a:off x="2057400" y="4267200"/>
            <a:ext cx="4724400" cy="0"/>
          </a:xfrm>
          <a:prstGeom prst="line">
            <a:avLst/>
          </a:prstGeom>
          <a:noFill/>
          <a:ln w="9525">
            <a:solidFill>
              <a:srgbClr val="FF0000"/>
            </a:solidFill>
            <a:round/>
            <a:headEnd/>
            <a:tailEnd/>
          </a:ln>
        </p:spPr>
        <p:txBody>
          <a:bodyPr wrap="none" anchor="ctr"/>
          <a:lstStyle/>
          <a:p>
            <a:endParaRPr lang="en-US"/>
          </a:p>
        </p:txBody>
      </p:sp>
      <p:sp>
        <p:nvSpPr>
          <p:cNvPr id="3077" name="Line 8"/>
          <p:cNvSpPr>
            <a:spLocks noChangeShapeType="1"/>
          </p:cNvSpPr>
          <p:nvPr/>
        </p:nvSpPr>
        <p:spPr bwMode="auto">
          <a:xfrm flipV="1">
            <a:off x="3657600" y="4114800"/>
            <a:ext cx="0" cy="152400"/>
          </a:xfrm>
          <a:prstGeom prst="line">
            <a:avLst/>
          </a:prstGeom>
          <a:noFill/>
          <a:ln w="9525">
            <a:solidFill>
              <a:srgbClr val="FF0000"/>
            </a:solidFill>
            <a:round/>
            <a:headEnd/>
            <a:tailEnd/>
          </a:ln>
        </p:spPr>
        <p:txBody>
          <a:bodyPr wrap="none" anchor="ctr"/>
          <a:lstStyle/>
          <a:p>
            <a:endParaRPr lang="en-US"/>
          </a:p>
        </p:txBody>
      </p:sp>
      <p:sp>
        <p:nvSpPr>
          <p:cNvPr id="3078" name="Line 9"/>
          <p:cNvSpPr>
            <a:spLocks noChangeShapeType="1"/>
          </p:cNvSpPr>
          <p:nvPr/>
        </p:nvSpPr>
        <p:spPr bwMode="auto">
          <a:xfrm flipV="1">
            <a:off x="5791200" y="4114800"/>
            <a:ext cx="0" cy="152400"/>
          </a:xfrm>
          <a:prstGeom prst="line">
            <a:avLst/>
          </a:prstGeom>
          <a:noFill/>
          <a:ln w="9525">
            <a:solidFill>
              <a:srgbClr val="FF0000"/>
            </a:solidFill>
            <a:round/>
            <a:headEnd/>
            <a:tailEnd/>
          </a:ln>
        </p:spPr>
        <p:txBody>
          <a:bodyPr wrap="none" anchor="ctr"/>
          <a:lstStyle/>
          <a:p>
            <a:endParaRPr lang="en-US"/>
          </a:p>
        </p:txBody>
      </p:sp>
      <p:sp>
        <p:nvSpPr>
          <p:cNvPr id="3079" name="Line 10"/>
          <p:cNvSpPr>
            <a:spLocks noChangeShapeType="1"/>
          </p:cNvSpPr>
          <p:nvPr/>
        </p:nvSpPr>
        <p:spPr bwMode="auto">
          <a:xfrm flipV="1">
            <a:off x="6781800" y="4114800"/>
            <a:ext cx="0" cy="152400"/>
          </a:xfrm>
          <a:prstGeom prst="line">
            <a:avLst/>
          </a:prstGeom>
          <a:noFill/>
          <a:ln w="9525">
            <a:solidFill>
              <a:srgbClr val="FF0000"/>
            </a:solidFill>
            <a:round/>
            <a:headEnd/>
            <a:tailEnd/>
          </a:ln>
        </p:spPr>
        <p:txBody>
          <a:bodyPr wrap="none" anchor="ctr"/>
          <a:lstStyle/>
          <a:p>
            <a:endParaRPr lang="en-US"/>
          </a:p>
        </p:txBody>
      </p:sp>
      <p:sp>
        <p:nvSpPr>
          <p:cNvPr id="3080" name="Line 11"/>
          <p:cNvSpPr>
            <a:spLocks noChangeShapeType="1"/>
          </p:cNvSpPr>
          <p:nvPr/>
        </p:nvSpPr>
        <p:spPr bwMode="auto">
          <a:xfrm flipV="1">
            <a:off x="2057400" y="4114800"/>
            <a:ext cx="0" cy="152400"/>
          </a:xfrm>
          <a:prstGeom prst="line">
            <a:avLst/>
          </a:prstGeom>
          <a:noFill/>
          <a:ln w="9525">
            <a:solidFill>
              <a:srgbClr val="FF0000"/>
            </a:solidFill>
            <a:round/>
            <a:headEnd/>
            <a:tailEnd/>
          </a:ln>
        </p:spPr>
        <p:txBody>
          <a:bodyPr wrap="none" anchor="ctr"/>
          <a:lstStyle/>
          <a:p>
            <a:endParaRPr lang="en-US"/>
          </a:p>
        </p:txBody>
      </p:sp>
      <p:sp>
        <p:nvSpPr>
          <p:cNvPr id="3081" name="Line 12"/>
          <p:cNvSpPr>
            <a:spLocks noChangeShapeType="1"/>
          </p:cNvSpPr>
          <p:nvPr/>
        </p:nvSpPr>
        <p:spPr bwMode="auto">
          <a:xfrm flipV="1">
            <a:off x="2819400" y="4114800"/>
            <a:ext cx="0" cy="152400"/>
          </a:xfrm>
          <a:prstGeom prst="line">
            <a:avLst/>
          </a:prstGeom>
          <a:noFill/>
          <a:ln w="9525">
            <a:solidFill>
              <a:srgbClr val="FF0000"/>
            </a:solidFill>
            <a:round/>
            <a:headEnd/>
            <a:tailEnd/>
          </a:ln>
        </p:spPr>
        <p:txBody>
          <a:bodyPr wrap="none" anchor="ctr"/>
          <a:lstStyle/>
          <a:p>
            <a:endParaRPr lang="en-US"/>
          </a:p>
        </p:txBody>
      </p:sp>
      <p:sp>
        <p:nvSpPr>
          <p:cNvPr id="3082" name="Line 13"/>
          <p:cNvSpPr>
            <a:spLocks noChangeShapeType="1"/>
          </p:cNvSpPr>
          <p:nvPr/>
        </p:nvSpPr>
        <p:spPr bwMode="auto">
          <a:xfrm>
            <a:off x="6324600" y="4267200"/>
            <a:ext cx="1295400" cy="457200"/>
          </a:xfrm>
          <a:prstGeom prst="line">
            <a:avLst/>
          </a:prstGeom>
          <a:noFill/>
          <a:ln w="9525">
            <a:solidFill>
              <a:srgbClr val="FF0000"/>
            </a:solidFill>
            <a:round/>
            <a:headEnd/>
            <a:tailEnd/>
          </a:ln>
        </p:spPr>
        <p:txBody>
          <a:bodyPr wrap="none" anchor="ctr"/>
          <a:lstStyle/>
          <a:p>
            <a:endParaRPr lang="en-US"/>
          </a:p>
        </p:txBody>
      </p:sp>
      <p:sp>
        <p:nvSpPr>
          <p:cNvPr id="3083" name="Line 14"/>
          <p:cNvSpPr>
            <a:spLocks noChangeShapeType="1"/>
          </p:cNvSpPr>
          <p:nvPr/>
        </p:nvSpPr>
        <p:spPr bwMode="auto">
          <a:xfrm>
            <a:off x="4648200" y="4267200"/>
            <a:ext cx="0" cy="1524000"/>
          </a:xfrm>
          <a:prstGeom prst="line">
            <a:avLst/>
          </a:prstGeom>
          <a:noFill/>
          <a:ln w="9525">
            <a:solidFill>
              <a:srgbClr val="FF0000"/>
            </a:solidFill>
            <a:round/>
            <a:headEnd/>
            <a:tailEnd/>
          </a:ln>
        </p:spPr>
        <p:txBody>
          <a:bodyPr wrap="none" anchor="ctr"/>
          <a:lstStyle/>
          <a:p>
            <a:endParaRPr lang="en-US"/>
          </a:p>
        </p:txBody>
      </p:sp>
      <p:sp>
        <p:nvSpPr>
          <p:cNvPr id="3084" name="Line 15"/>
          <p:cNvSpPr>
            <a:spLocks noChangeShapeType="1"/>
          </p:cNvSpPr>
          <p:nvPr/>
        </p:nvSpPr>
        <p:spPr bwMode="auto">
          <a:xfrm>
            <a:off x="3276600" y="4267200"/>
            <a:ext cx="0" cy="1600200"/>
          </a:xfrm>
          <a:prstGeom prst="line">
            <a:avLst/>
          </a:prstGeom>
          <a:noFill/>
          <a:ln w="9525">
            <a:solidFill>
              <a:srgbClr val="FF0000"/>
            </a:solidFill>
            <a:round/>
            <a:headEnd/>
            <a:tailEnd/>
          </a:ln>
        </p:spPr>
        <p:txBody>
          <a:bodyPr wrap="none" anchor="ctr"/>
          <a:lstStyle/>
          <a:p>
            <a:endParaRPr lang="en-US"/>
          </a:p>
        </p:txBody>
      </p:sp>
      <p:sp>
        <p:nvSpPr>
          <p:cNvPr id="3085" name="Line 16"/>
          <p:cNvSpPr>
            <a:spLocks noChangeShapeType="1"/>
          </p:cNvSpPr>
          <p:nvPr/>
        </p:nvSpPr>
        <p:spPr bwMode="auto">
          <a:xfrm flipH="1">
            <a:off x="1371600" y="4267200"/>
            <a:ext cx="1066800" cy="533400"/>
          </a:xfrm>
          <a:prstGeom prst="line">
            <a:avLst/>
          </a:prstGeom>
          <a:noFill/>
          <a:ln w="9525">
            <a:solidFill>
              <a:srgbClr val="FF0000"/>
            </a:solidFill>
            <a:round/>
            <a:headEnd/>
            <a:tailEnd/>
          </a:ln>
        </p:spPr>
        <p:txBody>
          <a:bodyPr wrap="none" anchor="ctr"/>
          <a:lstStyle/>
          <a:p>
            <a:endParaRPr lang="en-US"/>
          </a:p>
        </p:txBody>
      </p:sp>
      <p:sp>
        <p:nvSpPr>
          <p:cNvPr id="10257" name="Text Box 17"/>
          <p:cNvSpPr txBox="1">
            <a:spLocks noChangeArrowheads="1"/>
          </p:cNvSpPr>
          <p:nvPr/>
        </p:nvSpPr>
        <p:spPr bwMode="auto">
          <a:xfrm>
            <a:off x="7315200" y="4800600"/>
            <a:ext cx="2057400" cy="822325"/>
          </a:xfrm>
          <a:prstGeom prst="rect">
            <a:avLst/>
          </a:prstGeom>
          <a:noFill/>
          <a:ln w="9525">
            <a:noFill/>
            <a:miter lim="800000"/>
            <a:headEnd/>
            <a:tailEnd/>
          </a:ln>
        </p:spPr>
        <p:txBody>
          <a:bodyPr>
            <a:spAutoFit/>
          </a:bodyPr>
          <a:lstStyle/>
          <a:p>
            <a:pPr>
              <a:spcBef>
                <a:spcPct val="50000"/>
              </a:spcBef>
            </a:pPr>
            <a:r>
              <a:rPr lang="en-US"/>
              <a:t>Cervical Vertebrae (7)</a:t>
            </a:r>
          </a:p>
        </p:txBody>
      </p:sp>
      <p:sp>
        <p:nvSpPr>
          <p:cNvPr id="10258" name="Text Box 18"/>
          <p:cNvSpPr txBox="1">
            <a:spLocks noChangeArrowheads="1"/>
          </p:cNvSpPr>
          <p:nvPr/>
        </p:nvSpPr>
        <p:spPr bwMode="auto">
          <a:xfrm>
            <a:off x="4343400" y="5791200"/>
            <a:ext cx="3276600" cy="457200"/>
          </a:xfrm>
          <a:prstGeom prst="rect">
            <a:avLst/>
          </a:prstGeom>
          <a:noFill/>
          <a:ln w="9525">
            <a:noFill/>
            <a:miter lim="800000"/>
            <a:headEnd/>
            <a:tailEnd/>
          </a:ln>
        </p:spPr>
        <p:txBody>
          <a:bodyPr>
            <a:spAutoFit/>
          </a:bodyPr>
          <a:lstStyle/>
          <a:p>
            <a:pPr>
              <a:spcBef>
                <a:spcPct val="50000"/>
              </a:spcBef>
            </a:pPr>
            <a:r>
              <a:rPr lang="en-US"/>
              <a:t>Thoracic Vertebrae (12)</a:t>
            </a:r>
          </a:p>
        </p:txBody>
      </p:sp>
      <p:sp>
        <p:nvSpPr>
          <p:cNvPr id="10259" name="Text Box 19"/>
          <p:cNvSpPr txBox="1">
            <a:spLocks noChangeArrowheads="1"/>
          </p:cNvSpPr>
          <p:nvPr/>
        </p:nvSpPr>
        <p:spPr bwMode="auto">
          <a:xfrm>
            <a:off x="1295400" y="6019800"/>
            <a:ext cx="3276600" cy="457200"/>
          </a:xfrm>
          <a:prstGeom prst="rect">
            <a:avLst/>
          </a:prstGeom>
          <a:noFill/>
          <a:ln w="9525">
            <a:noFill/>
            <a:miter lim="800000"/>
            <a:headEnd/>
            <a:tailEnd/>
          </a:ln>
        </p:spPr>
        <p:txBody>
          <a:bodyPr>
            <a:spAutoFit/>
          </a:bodyPr>
          <a:lstStyle/>
          <a:p>
            <a:pPr>
              <a:spcBef>
                <a:spcPct val="50000"/>
              </a:spcBef>
            </a:pPr>
            <a:r>
              <a:rPr lang="en-US"/>
              <a:t>Lumbar Vertebrae (5)</a:t>
            </a:r>
          </a:p>
        </p:txBody>
      </p:sp>
      <p:sp>
        <p:nvSpPr>
          <p:cNvPr id="10260" name="Text Box 20"/>
          <p:cNvSpPr txBox="1">
            <a:spLocks noChangeArrowheads="1"/>
          </p:cNvSpPr>
          <p:nvPr/>
        </p:nvSpPr>
        <p:spPr bwMode="auto">
          <a:xfrm>
            <a:off x="0" y="4411663"/>
            <a:ext cx="2057400" cy="822325"/>
          </a:xfrm>
          <a:prstGeom prst="rect">
            <a:avLst/>
          </a:prstGeom>
          <a:noFill/>
          <a:ln w="9525">
            <a:noFill/>
            <a:miter lim="800000"/>
            <a:headEnd/>
            <a:tailEnd/>
          </a:ln>
        </p:spPr>
        <p:txBody>
          <a:bodyPr>
            <a:spAutoFit/>
          </a:bodyPr>
          <a:lstStyle/>
          <a:p>
            <a:pPr>
              <a:spcBef>
                <a:spcPct val="50000"/>
              </a:spcBef>
            </a:pPr>
            <a:r>
              <a:rPr lang="en-US"/>
              <a:t>Sacrum (5)    Coccyx (4)</a:t>
            </a:r>
          </a:p>
        </p:txBody>
      </p:sp>
    </p:spTree>
    <p:extLst>
      <p:ext uri="{BB962C8B-B14F-4D97-AF65-F5344CB8AC3E}">
        <p14:creationId xmlns:p14="http://schemas.microsoft.com/office/powerpoint/2010/main" val="282217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57"/>
                                        </p:tgtEl>
                                        <p:attrNameLst>
                                          <p:attrName>style.visibility</p:attrName>
                                        </p:attrNameLst>
                                      </p:cBhvr>
                                      <p:to>
                                        <p:strVal val="visible"/>
                                      </p:to>
                                    </p:set>
                                    <p:anim calcmode="lin" valueType="num">
                                      <p:cBhvr additive="base">
                                        <p:cTn id="13" dur="500" fill="hold"/>
                                        <p:tgtEl>
                                          <p:spTgt spid="10257"/>
                                        </p:tgtEl>
                                        <p:attrNameLst>
                                          <p:attrName>ppt_x</p:attrName>
                                        </p:attrNameLst>
                                      </p:cBhvr>
                                      <p:tavLst>
                                        <p:tav tm="0">
                                          <p:val>
                                            <p:strVal val="0-#ppt_w/2"/>
                                          </p:val>
                                        </p:tav>
                                        <p:tav tm="100000">
                                          <p:val>
                                            <p:strVal val="#ppt_x"/>
                                          </p:val>
                                        </p:tav>
                                      </p:tavLst>
                                    </p:anim>
                                    <p:anim calcmode="lin" valueType="num">
                                      <p:cBhvr additive="base">
                                        <p:cTn id="14" dur="500" fill="hold"/>
                                        <p:tgtEl>
                                          <p:spTgt spid="102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8"/>
                                        </p:tgtEl>
                                        <p:attrNameLst>
                                          <p:attrName>style.visibility</p:attrName>
                                        </p:attrNameLst>
                                      </p:cBhvr>
                                      <p:to>
                                        <p:strVal val="visible"/>
                                      </p:to>
                                    </p:set>
                                    <p:anim calcmode="lin" valueType="num">
                                      <p:cBhvr additive="base">
                                        <p:cTn id="19" dur="500" fill="hold"/>
                                        <p:tgtEl>
                                          <p:spTgt spid="10258"/>
                                        </p:tgtEl>
                                        <p:attrNameLst>
                                          <p:attrName>ppt_x</p:attrName>
                                        </p:attrNameLst>
                                      </p:cBhvr>
                                      <p:tavLst>
                                        <p:tav tm="0">
                                          <p:val>
                                            <p:strVal val="0-#ppt_w/2"/>
                                          </p:val>
                                        </p:tav>
                                        <p:tav tm="100000">
                                          <p:val>
                                            <p:strVal val="#ppt_x"/>
                                          </p:val>
                                        </p:tav>
                                      </p:tavLst>
                                    </p:anim>
                                    <p:anim calcmode="lin" valueType="num">
                                      <p:cBhvr additive="base">
                                        <p:cTn id="20" dur="500" fill="hold"/>
                                        <p:tgtEl>
                                          <p:spTgt spid="102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59"/>
                                        </p:tgtEl>
                                        <p:attrNameLst>
                                          <p:attrName>style.visibility</p:attrName>
                                        </p:attrNameLst>
                                      </p:cBhvr>
                                      <p:to>
                                        <p:strVal val="visible"/>
                                      </p:to>
                                    </p:set>
                                    <p:anim calcmode="lin" valueType="num">
                                      <p:cBhvr additive="base">
                                        <p:cTn id="25" dur="500" fill="hold"/>
                                        <p:tgtEl>
                                          <p:spTgt spid="10259"/>
                                        </p:tgtEl>
                                        <p:attrNameLst>
                                          <p:attrName>ppt_x</p:attrName>
                                        </p:attrNameLst>
                                      </p:cBhvr>
                                      <p:tavLst>
                                        <p:tav tm="0">
                                          <p:val>
                                            <p:strVal val="0-#ppt_w/2"/>
                                          </p:val>
                                        </p:tav>
                                        <p:tav tm="100000">
                                          <p:val>
                                            <p:strVal val="#ppt_x"/>
                                          </p:val>
                                        </p:tav>
                                      </p:tavLst>
                                    </p:anim>
                                    <p:anim calcmode="lin" valueType="num">
                                      <p:cBhvr additive="base">
                                        <p:cTn id="26" dur="500" fill="hold"/>
                                        <p:tgtEl>
                                          <p:spTgt spid="1025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60"/>
                                        </p:tgtEl>
                                        <p:attrNameLst>
                                          <p:attrName>style.visibility</p:attrName>
                                        </p:attrNameLst>
                                      </p:cBhvr>
                                      <p:to>
                                        <p:strVal val="visible"/>
                                      </p:to>
                                    </p:set>
                                    <p:anim calcmode="lin" valueType="num">
                                      <p:cBhvr additive="base">
                                        <p:cTn id="31" dur="500" fill="hold"/>
                                        <p:tgtEl>
                                          <p:spTgt spid="10260"/>
                                        </p:tgtEl>
                                        <p:attrNameLst>
                                          <p:attrName>ppt_x</p:attrName>
                                        </p:attrNameLst>
                                      </p:cBhvr>
                                      <p:tavLst>
                                        <p:tav tm="0">
                                          <p:val>
                                            <p:strVal val="0-#ppt_w/2"/>
                                          </p:val>
                                        </p:tav>
                                        <p:tav tm="100000">
                                          <p:val>
                                            <p:strVal val="#ppt_x"/>
                                          </p:val>
                                        </p:tav>
                                      </p:tavLst>
                                    </p:anim>
                                    <p:anim calcmode="lin" valueType="num">
                                      <p:cBhvr additive="base">
                                        <p:cTn id="32" dur="500" fill="hold"/>
                                        <p:tgtEl>
                                          <p:spTgt spid="10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57" grpId="0" autoUpdateAnimBg="0"/>
      <p:bldP spid="10258" grpId="0" autoUpdateAnimBg="0"/>
      <p:bldP spid="10259" grpId="0" autoUpdateAnimBg="0"/>
      <p:bldP spid="1026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MVC-033S.JPG"/>
          <p:cNvPicPr>
            <a:picLocks noChangeAspect="1" noChangeArrowheads="1"/>
          </p:cNvPicPr>
          <p:nvPr/>
        </p:nvPicPr>
        <p:blipFill>
          <a:blip r:embed="rId2"/>
          <a:srcRect/>
          <a:stretch>
            <a:fillRect/>
          </a:stretch>
        </p:blipFill>
        <p:spPr bwMode="auto">
          <a:xfrm>
            <a:off x="304800" y="914400"/>
            <a:ext cx="3665538" cy="2747963"/>
          </a:xfrm>
          <a:prstGeom prst="rect">
            <a:avLst/>
          </a:prstGeom>
          <a:noFill/>
          <a:ln w="9525">
            <a:noFill/>
            <a:miter lim="800000"/>
            <a:headEnd/>
            <a:tailEnd/>
          </a:ln>
        </p:spPr>
      </p:pic>
      <p:sp>
        <p:nvSpPr>
          <p:cNvPr id="5123" name="Text Box 3"/>
          <p:cNvSpPr txBox="1">
            <a:spLocks noChangeArrowheads="1"/>
          </p:cNvSpPr>
          <p:nvPr/>
        </p:nvSpPr>
        <p:spPr bwMode="auto">
          <a:xfrm>
            <a:off x="2590800" y="304800"/>
            <a:ext cx="4495800" cy="457200"/>
          </a:xfrm>
          <a:prstGeom prst="rect">
            <a:avLst/>
          </a:prstGeom>
          <a:noFill/>
          <a:ln w="9525">
            <a:noFill/>
            <a:miter lim="800000"/>
            <a:headEnd/>
            <a:tailEnd/>
          </a:ln>
        </p:spPr>
        <p:txBody>
          <a:bodyPr>
            <a:spAutoFit/>
          </a:bodyPr>
          <a:lstStyle/>
          <a:p>
            <a:pPr>
              <a:spcBef>
                <a:spcPct val="50000"/>
              </a:spcBef>
            </a:pPr>
            <a:r>
              <a:rPr lang="en-US" b="1"/>
              <a:t>Cervical Vertebrae C1 &amp; C2</a:t>
            </a:r>
            <a:endParaRPr lang="en-US"/>
          </a:p>
        </p:txBody>
      </p:sp>
      <p:pic>
        <p:nvPicPr>
          <p:cNvPr id="4100" name="Picture 10" descr="A:\MVC-034S.JPG"/>
          <p:cNvPicPr>
            <a:picLocks noChangeAspect="1" noChangeArrowheads="1"/>
          </p:cNvPicPr>
          <p:nvPr/>
        </p:nvPicPr>
        <p:blipFill>
          <a:blip r:embed="rId3"/>
          <a:srcRect l="16650" t="8299" r="8549"/>
          <a:stretch>
            <a:fillRect/>
          </a:stretch>
        </p:blipFill>
        <p:spPr bwMode="auto">
          <a:xfrm>
            <a:off x="5638800" y="3657600"/>
            <a:ext cx="3235325" cy="2971800"/>
          </a:xfrm>
          <a:prstGeom prst="rect">
            <a:avLst/>
          </a:prstGeom>
          <a:noFill/>
          <a:ln w="9525">
            <a:noFill/>
            <a:miter lim="800000"/>
            <a:headEnd/>
            <a:tailEnd/>
          </a:ln>
        </p:spPr>
      </p:pic>
      <p:sp>
        <p:nvSpPr>
          <p:cNvPr id="5131" name="Line 11"/>
          <p:cNvSpPr>
            <a:spLocks noChangeShapeType="1"/>
          </p:cNvSpPr>
          <p:nvPr/>
        </p:nvSpPr>
        <p:spPr bwMode="auto">
          <a:xfrm flipH="1">
            <a:off x="1524000" y="1143000"/>
            <a:ext cx="2667000" cy="990600"/>
          </a:xfrm>
          <a:prstGeom prst="line">
            <a:avLst/>
          </a:prstGeom>
          <a:noFill/>
          <a:ln w="9525">
            <a:solidFill>
              <a:srgbClr val="00CC00"/>
            </a:solidFill>
            <a:round/>
            <a:headEnd/>
            <a:tailEnd type="triangle" w="med" len="med"/>
          </a:ln>
        </p:spPr>
        <p:txBody>
          <a:bodyPr wrap="none" anchor="ctr"/>
          <a:lstStyle/>
          <a:p>
            <a:endParaRPr lang="en-US"/>
          </a:p>
        </p:txBody>
      </p:sp>
      <p:sp>
        <p:nvSpPr>
          <p:cNvPr id="5132" name="Line 12"/>
          <p:cNvSpPr>
            <a:spLocks noChangeShapeType="1"/>
          </p:cNvSpPr>
          <p:nvPr/>
        </p:nvSpPr>
        <p:spPr bwMode="auto">
          <a:xfrm flipH="1">
            <a:off x="1981200" y="1981200"/>
            <a:ext cx="2209800" cy="457200"/>
          </a:xfrm>
          <a:prstGeom prst="line">
            <a:avLst/>
          </a:prstGeom>
          <a:noFill/>
          <a:ln w="9525">
            <a:solidFill>
              <a:srgbClr val="00CC00"/>
            </a:solidFill>
            <a:round/>
            <a:headEnd/>
            <a:tailEnd type="triangle" w="med" len="med"/>
          </a:ln>
        </p:spPr>
        <p:txBody>
          <a:bodyPr wrap="none" anchor="ctr"/>
          <a:lstStyle/>
          <a:p>
            <a:endParaRPr lang="en-US"/>
          </a:p>
        </p:txBody>
      </p:sp>
      <p:sp>
        <p:nvSpPr>
          <p:cNvPr id="5133" name="Line 13"/>
          <p:cNvSpPr>
            <a:spLocks noChangeShapeType="1"/>
          </p:cNvSpPr>
          <p:nvPr/>
        </p:nvSpPr>
        <p:spPr bwMode="auto">
          <a:xfrm flipH="1">
            <a:off x="2971800" y="2590800"/>
            <a:ext cx="1524000" cy="76200"/>
          </a:xfrm>
          <a:prstGeom prst="line">
            <a:avLst/>
          </a:prstGeom>
          <a:noFill/>
          <a:ln w="9525">
            <a:solidFill>
              <a:srgbClr val="00CC00"/>
            </a:solidFill>
            <a:round/>
            <a:headEnd/>
            <a:tailEnd type="triangle" w="med" len="med"/>
          </a:ln>
        </p:spPr>
        <p:txBody>
          <a:bodyPr wrap="none" anchor="ctr"/>
          <a:lstStyle/>
          <a:p>
            <a:endParaRPr lang="en-US"/>
          </a:p>
        </p:txBody>
      </p:sp>
      <p:sp>
        <p:nvSpPr>
          <p:cNvPr id="5134" name="Line 14"/>
          <p:cNvSpPr>
            <a:spLocks noChangeShapeType="1"/>
          </p:cNvSpPr>
          <p:nvPr/>
        </p:nvSpPr>
        <p:spPr bwMode="auto">
          <a:xfrm flipV="1">
            <a:off x="4876800" y="6019800"/>
            <a:ext cx="2362200" cy="152400"/>
          </a:xfrm>
          <a:prstGeom prst="line">
            <a:avLst/>
          </a:prstGeom>
          <a:noFill/>
          <a:ln w="9525">
            <a:solidFill>
              <a:srgbClr val="00CC00"/>
            </a:solidFill>
            <a:round/>
            <a:headEnd/>
            <a:tailEnd type="triangle" w="med" len="med"/>
          </a:ln>
        </p:spPr>
        <p:txBody>
          <a:bodyPr wrap="none" anchor="ctr"/>
          <a:lstStyle/>
          <a:p>
            <a:endParaRPr lang="en-US"/>
          </a:p>
        </p:txBody>
      </p:sp>
      <p:sp>
        <p:nvSpPr>
          <p:cNvPr id="5135" name="Line 15"/>
          <p:cNvSpPr>
            <a:spLocks noChangeShapeType="1"/>
          </p:cNvSpPr>
          <p:nvPr/>
        </p:nvSpPr>
        <p:spPr bwMode="auto">
          <a:xfrm flipV="1">
            <a:off x="4724400" y="5181600"/>
            <a:ext cx="2514600" cy="76200"/>
          </a:xfrm>
          <a:prstGeom prst="line">
            <a:avLst/>
          </a:prstGeom>
          <a:noFill/>
          <a:ln w="9525">
            <a:solidFill>
              <a:srgbClr val="00CC00"/>
            </a:solidFill>
            <a:round/>
            <a:headEnd/>
            <a:tailEnd type="triangle" w="med" len="med"/>
          </a:ln>
        </p:spPr>
        <p:txBody>
          <a:bodyPr wrap="none" anchor="ctr"/>
          <a:lstStyle/>
          <a:p>
            <a:endParaRPr lang="en-US"/>
          </a:p>
        </p:txBody>
      </p:sp>
      <p:sp>
        <p:nvSpPr>
          <p:cNvPr id="5136" name="Line 16"/>
          <p:cNvSpPr>
            <a:spLocks noChangeShapeType="1"/>
          </p:cNvSpPr>
          <p:nvPr/>
        </p:nvSpPr>
        <p:spPr bwMode="auto">
          <a:xfrm>
            <a:off x="4419600" y="4267200"/>
            <a:ext cx="2057400" cy="304800"/>
          </a:xfrm>
          <a:prstGeom prst="line">
            <a:avLst/>
          </a:prstGeom>
          <a:noFill/>
          <a:ln w="9525">
            <a:solidFill>
              <a:srgbClr val="00CC00"/>
            </a:solidFill>
            <a:round/>
            <a:headEnd/>
            <a:tailEnd type="triangle" w="med" len="med"/>
          </a:ln>
        </p:spPr>
        <p:txBody>
          <a:bodyPr wrap="none" anchor="ctr"/>
          <a:lstStyle/>
          <a:p>
            <a:endParaRPr lang="en-US"/>
          </a:p>
        </p:txBody>
      </p:sp>
      <p:sp>
        <p:nvSpPr>
          <p:cNvPr id="5137" name="Line 17"/>
          <p:cNvSpPr>
            <a:spLocks noChangeShapeType="1"/>
          </p:cNvSpPr>
          <p:nvPr/>
        </p:nvSpPr>
        <p:spPr bwMode="auto">
          <a:xfrm>
            <a:off x="6553200" y="3505200"/>
            <a:ext cx="685800" cy="1066800"/>
          </a:xfrm>
          <a:prstGeom prst="line">
            <a:avLst/>
          </a:prstGeom>
          <a:noFill/>
          <a:ln w="9525">
            <a:solidFill>
              <a:srgbClr val="00CC00"/>
            </a:solidFill>
            <a:round/>
            <a:headEnd/>
            <a:tailEnd type="triangle" w="med" len="med"/>
          </a:ln>
        </p:spPr>
        <p:txBody>
          <a:bodyPr wrap="none" anchor="ctr"/>
          <a:lstStyle/>
          <a:p>
            <a:endParaRPr lang="en-US"/>
          </a:p>
        </p:txBody>
      </p:sp>
      <p:sp>
        <p:nvSpPr>
          <p:cNvPr id="5138" name="Text Box 18"/>
          <p:cNvSpPr txBox="1">
            <a:spLocks noChangeArrowheads="1"/>
          </p:cNvSpPr>
          <p:nvPr/>
        </p:nvSpPr>
        <p:spPr bwMode="auto">
          <a:xfrm>
            <a:off x="4267200" y="990600"/>
            <a:ext cx="1981200" cy="457200"/>
          </a:xfrm>
          <a:prstGeom prst="rect">
            <a:avLst/>
          </a:prstGeom>
          <a:noFill/>
          <a:ln w="9525">
            <a:noFill/>
            <a:miter lim="800000"/>
            <a:headEnd/>
            <a:tailEnd/>
          </a:ln>
        </p:spPr>
        <p:txBody>
          <a:bodyPr>
            <a:spAutoFit/>
          </a:bodyPr>
          <a:lstStyle/>
          <a:p>
            <a:pPr>
              <a:spcBef>
                <a:spcPct val="50000"/>
              </a:spcBef>
            </a:pPr>
            <a:r>
              <a:rPr lang="en-US"/>
              <a:t>Axis</a:t>
            </a:r>
          </a:p>
        </p:txBody>
      </p:sp>
      <p:sp>
        <p:nvSpPr>
          <p:cNvPr id="5139" name="Text Box 19"/>
          <p:cNvSpPr txBox="1">
            <a:spLocks noChangeArrowheads="1"/>
          </p:cNvSpPr>
          <p:nvPr/>
        </p:nvSpPr>
        <p:spPr bwMode="auto">
          <a:xfrm>
            <a:off x="4419600" y="1676400"/>
            <a:ext cx="2057400" cy="457200"/>
          </a:xfrm>
          <a:prstGeom prst="rect">
            <a:avLst/>
          </a:prstGeom>
          <a:noFill/>
          <a:ln w="9525">
            <a:noFill/>
            <a:miter lim="800000"/>
            <a:headEnd/>
            <a:tailEnd/>
          </a:ln>
        </p:spPr>
        <p:txBody>
          <a:bodyPr>
            <a:spAutoFit/>
          </a:bodyPr>
          <a:lstStyle/>
          <a:p>
            <a:pPr>
              <a:spcBef>
                <a:spcPct val="50000"/>
              </a:spcBef>
            </a:pPr>
            <a:r>
              <a:rPr lang="en-US"/>
              <a:t>Dens</a:t>
            </a:r>
          </a:p>
        </p:txBody>
      </p:sp>
      <p:sp>
        <p:nvSpPr>
          <p:cNvPr id="5140" name="Text Box 20"/>
          <p:cNvSpPr txBox="1">
            <a:spLocks noChangeArrowheads="1"/>
          </p:cNvSpPr>
          <p:nvPr/>
        </p:nvSpPr>
        <p:spPr bwMode="auto">
          <a:xfrm>
            <a:off x="4572000" y="2514600"/>
            <a:ext cx="1828800" cy="457200"/>
          </a:xfrm>
          <a:prstGeom prst="rect">
            <a:avLst/>
          </a:prstGeom>
          <a:noFill/>
          <a:ln w="9525">
            <a:noFill/>
            <a:miter lim="800000"/>
            <a:headEnd/>
            <a:tailEnd/>
          </a:ln>
        </p:spPr>
        <p:txBody>
          <a:bodyPr>
            <a:spAutoFit/>
          </a:bodyPr>
          <a:lstStyle/>
          <a:p>
            <a:pPr>
              <a:spcBef>
                <a:spcPct val="50000"/>
              </a:spcBef>
            </a:pPr>
            <a:r>
              <a:rPr lang="en-US"/>
              <a:t>Atlas</a:t>
            </a:r>
          </a:p>
        </p:txBody>
      </p:sp>
      <p:sp>
        <p:nvSpPr>
          <p:cNvPr id="5141" name="Text Box 21"/>
          <p:cNvSpPr txBox="1">
            <a:spLocks noChangeArrowheads="1"/>
          </p:cNvSpPr>
          <p:nvPr/>
        </p:nvSpPr>
        <p:spPr bwMode="auto">
          <a:xfrm>
            <a:off x="2667000" y="5943600"/>
            <a:ext cx="2209800" cy="457200"/>
          </a:xfrm>
          <a:prstGeom prst="rect">
            <a:avLst/>
          </a:prstGeom>
          <a:noFill/>
          <a:ln w="9525">
            <a:noFill/>
            <a:miter lim="800000"/>
            <a:headEnd/>
            <a:tailEnd/>
          </a:ln>
        </p:spPr>
        <p:txBody>
          <a:bodyPr>
            <a:spAutoFit/>
          </a:bodyPr>
          <a:lstStyle/>
          <a:p>
            <a:pPr>
              <a:spcBef>
                <a:spcPct val="50000"/>
              </a:spcBef>
            </a:pPr>
            <a:r>
              <a:rPr lang="en-US"/>
              <a:t>Spinous Process</a:t>
            </a:r>
          </a:p>
        </p:txBody>
      </p:sp>
      <p:sp>
        <p:nvSpPr>
          <p:cNvPr id="5142" name="Text Box 22"/>
          <p:cNvSpPr txBox="1">
            <a:spLocks noChangeArrowheads="1"/>
          </p:cNvSpPr>
          <p:nvPr/>
        </p:nvSpPr>
        <p:spPr bwMode="auto">
          <a:xfrm>
            <a:off x="2209800" y="5029200"/>
            <a:ext cx="2667000" cy="457200"/>
          </a:xfrm>
          <a:prstGeom prst="rect">
            <a:avLst/>
          </a:prstGeom>
          <a:noFill/>
          <a:ln w="9525">
            <a:noFill/>
            <a:miter lim="800000"/>
            <a:headEnd/>
            <a:tailEnd/>
          </a:ln>
        </p:spPr>
        <p:txBody>
          <a:bodyPr>
            <a:spAutoFit/>
          </a:bodyPr>
          <a:lstStyle/>
          <a:p>
            <a:pPr>
              <a:spcBef>
                <a:spcPct val="50000"/>
              </a:spcBef>
            </a:pPr>
            <a:r>
              <a:rPr lang="en-US"/>
              <a:t>Vertebral Foramen</a:t>
            </a:r>
          </a:p>
        </p:txBody>
      </p:sp>
      <p:sp>
        <p:nvSpPr>
          <p:cNvPr id="5143" name="Text Box 23"/>
          <p:cNvSpPr txBox="1">
            <a:spLocks noChangeArrowheads="1"/>
          </p:cNvSpPr>
          <p:nvPr/>
        </p:nvSpPr>
        <p:spPr bwMode="auto">
          <a:xfrm>
            <a:off x="1676400" y="4038600"/>
            <a:ext cx="2895600" cy="457200"/>
          </a:xfrm>
          <a:prstGeom prst="rect">
            <a:avLst/>
          </a:prstGeom>
          <a:noFill/>
          <a:ln w="9525">
            <a:noFill/>
            <a:miter lim="800000"/>
            <a:headEnd/>
            <a:tailEnd/>
          </a:ln>
        </p:spPr>
        <p:txBody>
          <a:bodyPr>
            <a:spAutoFit/>
          </a:bodyPr>
          <a:lstStyle/>
          <a:p>
            <a:pPr>
              <a:spcBef>
                <a:spcPct val="50000"/>
              </a:spcBef>
            </a:pPr>
            <a:r>
              <a:rPr lang="en-US"/>
              <a:t>Transverse Foramen</a:t>
            </a:r>
          </a:p>
        </p:txBody>
      </p:sp>
      <p:sp>
        <p:nvSpPr>
          <p:cNvPr id="5144" name="Text Box 24"/>
          <p:cNvSpPr txBox="1">
            <a:spLocks noChangeArrowheads="1"/>
          </p:cNvSpPr>
          <p:nvPr/>
        </p:nvSpPr>
        <p:spPr bwMode="auto">
          <a:xfrm>
            <a:off x="6019800" y="3048000"/>
            <a:ext cx="1752600" cy="457200"/>
          </a:xfrm>
          <a:prstGeom prst="rect">
            <a:avLst/>
          </a:prstGeom>
          <a:noFill/>
          <a:ln w="9525">
            <a:noFill/>
            <a:miter lim="800000"/>
            <a:headEnd/>
            <a:tailEnd/>
          </a:ln>
        </p:spPr>
        <p:txBody>
          <a:bodyPr>
            <a:spAutoFit/>
          </a:bodyPr>
          <a:lstStyle/>
          <a:p>
            <a:pPr>
              <a:spcBef>
                <a:spcPct val="50000"/>
              </a:spcBef>
            </a:pPr>
            <a:r>
              <a:rPr lang="en-US"/>
              <a:t>Body</a:t>
            </a:r>
          </a:p>
        </p:txBody>
      </p:sp>
    </p:spTree>
    <p:extLst>
      <p:ext uri="{BB962C8B-B14F-4D97-AF65-F5344CB8AC3E}">
        <p14:creationId xmlns:p14="http://schemas.microsoft.com/office/powerpoint/2010/main" val="61206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additive="base">
                                        <p:cTn id="13" dur="500" fill="hold"/>
                                        <p:tgtEl>
                                          <p:spTgt spid="5131"/>
                                        </p:tgtEl>
                                        <p:attrNameLst>
                                          <p:attrName>ppt_x</p:attrName>
                                        </p:attrNameLst>
                                      </p:cBhvr>
                                      <p:tavLst>
                                        <p:tav tm="0">
                                          <p:val>
                                            <p:strVal val="0-#ppt_w/2"/>
                                          </p:val>
                                        </p:tav>
                                        <p:tav tm="100000">
                                          <p:val>
                                            <p:strVal val="#ppt_x"/>
                                          </p:val>
                                        </p:tav>
                                      </p:tavLst>
                                    </p:anim>
                                    <p:anim calcmode="lin" valueType="num">
                                      <p:cBhvr additive="base">
                                        <p:cTn id="14" dur="500" fill="hold"/>
                                        <p:tgtEl>
                                          <p:spTgt spid="51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38"/>
                                        </p:tgtEl>
                                        <p:attrNameLst>
                                          <p:attrName>style.visibility</p:attrName>
                                        </p:attrNameLst>
                                      </p:cBhvr>
                                      <p:to>
                                        <p:strVal val="visible"/>
                                      </p:to>
                                    </p:set>
                                    <p:anim calcmode="lin" valueType="num">
                                      <p:cBhvr additive="base">
                                        <p:cTn id="19" dur="500" fill="hold"/>
                                        <p:tgtEl>
                                          <p:spTgt spid="5138"/>
                                        </p:tgtEl>
                                        <p:attrNameLst>
                                          <p:attrName>ppt_x</p:attrName>
                                        </p:attrNameLst>
                                      </p:cBhvr>
                                      <p:tavLst>
                                        <p:tav tm="0">
                                          <p:val>
                                            <p:strVal val="0-#ppt_w/2"/>
                                          </p:val>
                                        </p:tav>
                                        <p:tav tm="100000">
                                          <p:val>
                                            <p:strVal val="#ppt_x"/>
                                          </p:val>
                                        </p:tav>
                                      </p:tavLst>
                                    </p:anim>
                                    <p:anim calcmode="lin" valueType="num">
                                      <p:cBhvr additive="base">
                                        <p:cTn id="20"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32"/>
                                        </p:tgtEl>
                                        <p:attrNameLst>
                                          <p:attrName>style.visibility</p:attrName>
                                        </p:attrNameLst>
                                      </p:cBhvr>
                                      <p:to>
                                        <p:strVal val="visible"/>
                                      </p:to>
                                    </p:set>
                                    <p:anim calcmode="lin" valueType="num">
                                      <p:cBhvr additive="base">
                                        <p:cTn id="25" dur="500" fill="hold"/>
                                        <p:tgtEl>
                                          <p:spTgt spid="5132"/>
                                        </p:tgtEl>
                                        <p:attrNameLst>
                                          <p:attrName>ppt_x</p:attrName>
                                        </p:attrNameLst>
                                      </p:cBhvr>
                                      <p:tavLst>
                                        <p:tav tm="0">
                                          <p:val>
                                            <p:strVal val="0-#ppt_w/2"/>
                                          </p:val>
                                        </p:tav>
                                        <p:tav tm="100000">
                                          <p:val>
                                            <p:strVal val="#ppt_x"/>
                                          </p:val>
                                        </p:tav>
                                      </p:tavLst>
                                    </p:anim>
                                    <p:anim calcmode="lin" valueType="num">
                                      <p:cBhvr additive="base">
                                        <p:cTn id="26"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39"/>
                                        </p:tgtEl>
                                        <p:attrNameLst>
                                          <p:attrName>style.visibility</p:attrName>
                                        </p:attrNameLst>
                                      </p:cBhvr>
                                      <p:to>
                                        <p:strVal val="visible"/>
                                      </p:to>
                                    </p:set>
                                    <p:anim calcmode="lin" valueType="num">
                                      <p:cBhvr additive="base">
                                        <p:cTn id="31" dur="500" fill="hold"/>
                                        <p:tgtEl>
                                          <p:spTgt spid="5139"/>
                                        </p:tgtEl>
                                        <p:attrNameLst>
                                          <p:attrName>ppt_x</p:attrName>
                                        </p:attrNameLst>
                                      </p:cBhvr>
                                      <p:tavLst>
                                        <p:tav tm="0">
                                          <p:val>
                                            <p:strVal val="0-#ppt_w/2"/>
                                          </p:val>
                                        </p:tav>
                                        <p:tav tm="100000">
                                          <p:val>
                                            <p:strVal val="#ppt_x"/>
                                          </p:val>
                                        </p:tav>
                                      </p:tavLst>
                                    </p:anim>
                                    <p:anim calcmode="lin" valueType="num">
                                      <p:cBhvr additive="base">
                                        <p:cTn id="32"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33"/>
                                        </p:tgtEl>
                                        <p:attrNameLst>
                                          <p:attrName>style.visibility</p:attrName>
                                        </p:attrNameLst>
                                      </p:cBhvr>
                                      <p:to>
                                        <p:strVal val="visible"/>
                                      </p:to>
                                    </p:set>
                                    <p:anim calcmode="lin" valueType="num">
                                      <p:cBhvr additive="base">
                                        <p:cTn id="37" dur="500" fill="hold"/>
                                        <p:tgtEl>
                                          <p:spTgt spid="5133"/>
                                        </p:tgtEl>
                                        <p:attrNameLst>
                                          <p:attrName>ppt_x</p:attrName>
                                        </p:attrNameLst>
                                      </p:cBhvr>
                                      <p:tavLst>
                                        <p:tav tm="0">
                                          <p:val>
                                            <p:strVal val="0-#ppt_w/2"/>
                                          </p:val>
                                        </p:tav>
                                        <p:tav tm="100000">
                                          <p:val>
                                            <p:strVal val="#ppt_x"/>
                                          </p:val>
                                        </p:tav>
                                      </p:tavLst>
                                    </p:anim>
                                    <p:anim calcmode="lin" valueType="num">
                                      <p:cBhvr additive="base">
                                        <p:cTn id="38"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40"/>
                                        </p:tgtEl>
                                        <p:attrNameLst>
                                          <p:attrName>style.visibility</p:attrName>
                                        </p:attrNameLst>
                                      </p:cBhvr>
                                      <p:to>
                                        <p:strVal val="visible"/>
                                      </p:to>
                                    </p:set>
                                    <p:anim calcmode="lin" valueType="num">
                                      <p:cBhvr additive="base">
                                        <p:cTn id="43" dur="500" fill="hold"/>
                                        <p:tgtEl>
                                          <p:spTgt spid="5140"/>
                                        </p:tgtEl>
                                        <p:attrNameLst>
                                          <p:attrName>ppt_x</p:attrName>
                                        </p:attrNameLst>
                                      </p:cBhvr>
                                      <p:tavLst>
                                        <p:tav tm="0">
                                          <p:val>
                                            <p:strVal val="0-#ppt_w/2"/>
                                          </p:val>
                                        </p:tav>
                                        <p:tav tm="100000">
                                          <p:val>
                                            <p:strVal val="#ppt_x"/>
                                          </p:val>
                                        </p:tav>
                                      </p:tavLst>
                                    </p:anim>
                                    <p:anim calcmode="lin" valueType="num">
                                      <p:cBhvr additive="base">
                                        <p:cTn id="44" dur="500" fill="hold"/>
                                        <p:tgtEl>
                                          <p:spTgt spid="514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37"/>
                                        </p:tgtEl>
                                        <p:attrNameLst>
                                          <p:attrName>style.visibility</p:attrName>
                                        </p:attrNameLst>
                                      </p:cBhvr>
                                      <p:to>
                                        <p:strVal val="visible"/>
                                      </p:to>
                                    </p:set>
                                    <p:anim calcmode="lin" valueType="num">
                                      <p:cBhvr additive="base">
                                        <p:cTn id="49" dur="500" fill="hold"/>
                                        <p:tgtEl>
                                          <p:spTgt spid="5137"/>
                                        </p:tgtEl>
                                        <p:attrNameLst>
                                          <p:attrName>ppt_x</p:attrName>
                                        </p:attrNameLst>
                                      </p:cBhvr>
                                      <p:tavLst>
                                        <p:tav tm="0">
                                          <p:val>
                                            <p:strVal val="0-#ppt_w/2"/>
                                          </p:val>
                                        </p:tav>
                                        <p:tav tm="100000">
                                          <p:val>
                                            <p:strVal val="#ppt_x"/>
                                          </p:val>
                                        </p:tav>
                                      </p:tavLst>
                                    </p:anim>
                                    <p:anim calcmode="lin" valueType="num">
                                      <p:cBhvr additive="base">
                                        <p:cTn id="50" dur="500" fill="hold"/>
                                        <p:tgtEl>
                                          <p:spTgt spid="513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44"/>
                                        </p:tgtEl>
                                        <p:attrNameLst>
                                          <p:attrName>style.visibility</p:attrName>
                                        </p:attrNameLst>
                                      </p:cBhvr>
                                      <p:to>
                                        <p:strVal val="visible"/>
                                      </p:to>
                                    </p:set>
                                    <p:anim calcmode="lin" valueType="num">
                                      <p:cBhvr additive="base">
                                        <p:cTn id="55" dur="500" fill="hold"/>
                                        <p:tgtEl>
                                          <p:spTgt spid="5144"/>
                                        </p:tgtEl>
                                        <p:attrNameLst>
                                          <p:attrName>ppt_x</p:attrName>
                                        </p:attrNameLst>
                                      </p:cBhvr>
                                      <p:tavLst>
                                        <p:tav tm="0">
                                          <p:val>
                                            <p:strVal val="0-#ppt_w/2"/>
                                          </p:val>
                                        </p:tav>
                                        <p:tav tm="100000">
                                          <p:val>
                                            <p:strVal val="#ppt_x"/>
                                          </p:val>
                                        </p:tav>
                                      </p:tavLst>
                                    </p:anim>
                                    <p:anim calcmode="lin" valueType="num">
                                      <p:cBhvr additive="base">
                                        <p:cTn id="56" dur="500" fill="hold"/>
                                        <p:tgtEl>
                                          <p:spTgt spid="514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136"/>
                                        </p:tgtEl>
                                        <p:attrNameLst>
                                          <p:attrName>style.visibility</p:attrName>
                                        </p:attrNameLst>
                                      </p:cBhvr>
                                      <p:to>
                                        <p:strVal val="visible"/>
                                      </p:to>
                                    </p:set>
                                    <p:anim calcmode="lin" valueType="num">
                                      <p:cBhvr additive="base">
                                        <p:cTn id="61" dur="500" fill="hold"/>
                                        <p:tgtEl>
                                          <p:spTgt spid="5136"/>
                                        </p:tgtEl>
                                        <p:attrNameLst>
                                          <p:attrName>ppt_x</p:attrName>
                                        </p:attrNameLst>
                                      </p:cBhvr>
                                      <p:tavLst>
                                        <p:tav tm="0">
                                          <p:val>
                                            <p:strVal val="0-#ppt_w/2"/>
                                          </p:val>
                                        </p:tav>
                                        <p:tav tm="100000">
                                          <p:val>
                                            <p:strVal val="#ppt_x"/>
                                          </p:val>
                                        </p:tav>
                                      </p:tavLst>
                                    </p:anim>
                                    <p:anim calcmode="lin" valueType="num">
                                      <p:cBhvr additive="base">
                                        <p:cTn id="62"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143"/>
                                        </p:tgtEl>
                                        <p:attrNameLst>
                                          <p:attrName>style.visibility</p:attrName>
                                        </p:attrNameLst>
                                      </p:cBhvr>
                                      <p:to>
                                        <p:strVal val="visible"/>
                                      </p:to>
                                    </p:set>
                                    <p:anim calcmode="lin" valueType="num">
                                      <p:cBhvr additive="base">
                                        <p:cTn id="67" dur="500" fill="hold"/>
                                        <p:tgtEl>
                                          <p:spTgt spid="5143"/>
                                        </p:tgtEl>
                                        <p:attrNameLst>
                                          <p:attrName>ppt_x</p:attrName>
                                        </p:attrNameLst>
                                      </p:cBhvr>
                                      <p:tavLst>
                                        <p:tav tm="0">
                                          <p:val>
                                            <p:strVal val="0-#ppt_w/2"/>
                                          </p:val>
                                        </p:tav>
                                        <p:tav tm="100000">
                                          <p:val>
                                            <p:strVal val="#ppt_x"/>
                                          </p:val>
                                        </p:tav>
                                      </p:tavLst>
                                    </p:anim>
                                    <p:anim calcmode="lin" valueType="num">
                                      <p:cBhvr additive="base">
                                        <p:cTn id="68" dur="500" fill="hold"/>
                                        <p:tgtEl>
                                          <p:spTgt spid="514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135"/>
                                        </p:tgtEl>
                                        <p:attrNameLst>
                                          <p:attrName>style.visibility</p:attrName>
                                        </p:attrNameLst>
                                      </p:cBhvr>
                                      <p:to>
                                        <p:strVal val="visible"/>
                                      </p:to>
                                    </p:set>
                                    <p:anim calcmode="lin" valueType="num">
                                      <p:cBhvr additive="base">
                                        <p:cTn id="73" dur="500" fill="hold"/>
                                        <p:tgtEl>
                                          <p:spTgt spid="5135"/>
                                        </p:tgtEl>
                                        <p:attrNameLst>
                                          <p:attrName>ppt_x</p:attrName>
                                        </p:attrNameLst>
                                      </p:cBhvr>
                                      <p:tavLst>
                                        <p:tav tm="0">
                                          <p:val>
                                            <p:strVal val="0-#ppt_w/2"/>
                                          </p:val>
                                        </p:tav>
                                        <p:tav tm="100000">
                                          <p:val>
                                            <p:strVal val="#ppt_x"/>
                                          </p:val>
                                        </p:tav>
                                      </p:tavLst>
                                    </p:anim>
                                    <p:anim calcmode="lin" valueType="num">
                                      <p:cBhvr additive="base">
                                        <p:cTn id="74" dur="500" fill="hold"/>
                                        <p:tgtEl>
                                          <p:spTgt spid="513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5142"/>
                                        </p:tgtEl>
                                        <p:attrNameLst>
                                          <p:attrName>style.visibility</p:attrName>
                                        </p:attrNameLst>
                                      </p:cBhvr>
                                      <p:to>
                                        <p:strVal val="visible"/>
                                      </p:to>
                                    </p:set>
                                    <p:anim calcmode="lin" valueType="num">
                                      <p:cBhvr additive="base">
                                        <p:cTn id="79" dur="500" fill="hold"/>
                                        <p:tgtEl>
                                          <p:spTgt spid="5142"/>
                                        </p:tgtEl>
                                        <p:attrNameLst>
                                          <p:attrName>ppt_x</p:attrName>
                                        </p:attrNameLst>
                                      </p:cBhvr>
                                      <p:tavLst>
                                        <p:tav tm="0">
                                          <p:val>
                                            <p:strVal val="0-#ppt_w/2"/>
                                          </p:val>
                                        </p:tav>
                                        <p:tav tm="100000">
                                          <p:val>
                                            <p:strVal val="#ppt_x"/>
                                          </p:val>
                                        </p:tav>
                                      </p:tavLst>
                                    </p:anim>
                                    <p:anim calcmode="lin" valueType="num">
                                      <p:cBhvr additive="base">
                                        <p:cTn id="80" dur="500" fill="hold"/>
                                        <p:tgtEl>
                                          <p:spTgt spid="514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5134"/>
                                        </p:tgtEl>
                                        <p:attrNameLst>
                                          <p:attrName>style.visibility</p:attrName>
                                        </p:attrNameLst>
                                      </p:cBhvr>
                                      <p:to>
                                        <p:strVal val="visible"/>
                                      </p:to>
                                    </p:set>
                                    <p:anim calcmode="lin" valueType="num">
                                      <p:cBhvr additive="base">
                                        <p:cTn id="85" dur="500" fill="hold"/>
                                        <p:tgtEl>
                                          <p:spTgt spid="5134"/>
                                        </p:tgtEl>
                                        <p:attrNameLst>
                                          <p:attrName>ppt_x</p:attrName>
                                        </p:attrNameLst>
                                      </p:cBhvr>
                                      <p:tavLst>
                                        <p:tav tm="0">
                                          <p:val>
                                            <p:strVal val="0-#ppt_w/2"/>
                                          </p:val>
                                        </p:tav>
                                        <p:tav tm="100000">
                                          <p:val>
                                            <p:strVal val="#ppt_x"/>
                                          </p:val>
                                        </p:tav>
                                      </p:tavLst>
                                    </p:anim>
                                    <p:anim calcmode="lin" valueType="num">
                                      <p:cBhvr additive="base">
                                        <p:cTn id="86" dur="500" fill="hold"/>
                                        <p:tgtEl>
                                          <p:spTgt spid="513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500" fill="hold"/>
                                        <p:tgtEl>
                                          <p:spTgt spid="5141"/>
                                        </p:tgtEl>
                                        <p:attrNameLst>
                                          <p:attrName>ppt_x</p:attrName>
                                        </p:attrNameLst>
                                      </p:cBhvr>
                                      <p:tavLst>
                                        <p:tav tm="0">
                                          <p:val>
                                            <p:strVal val="0-#ppt_w/2"/>
                                          </p:val>
                                        </p:tav>
                                        <p:tav tm="100000">
                                          <p:val>
                                            <p:strVal val="#ppt_x"/>
                                          </p:val>
                                        </p:tav>
                                      </p:tavLst>
                                    </p:anim>
                                    <p:anim calcmode="lin" valueType="num">
                                      <p:cBhvr additive="base">
                                        <p:cTn id="92" dur="500" fill="hold"/>
                                        <p:tgtEl>
                                          <p:spTgt spid="5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31" grpId="0" animBg="1"/>
      <p:bldP spid="5132" grpId="0" animBg="1"/>
      <p:bldP spid="5133" grpId="0" animBg="1"/>
      <p:bldP spid="5134" grpId="0" animBg="1"/>
      <p:bldP spid="5135" grpId="0" animBg="1"/>
      <p:bldP spid="5136" grpId="0" animBg="1"/>
      <p:bldP spid="5137" grpId="0" animBg="1"/>
      <p:bldP spid="5138" grpId="0" autoUpdateAnimBg="0"/>
      <p:bldP spid="5139" grpId="0" autoUpdateAnimBg="0"/>
      <p:bldP spid="5140" grpId="0" autoUpdateAnimBg="0"/>
      <p:bldP spid="5141" grpId="0" autoUpdateAnimBg="0"/>
      <p:bldP spid="5142" grpId="0" autoUpdateAnimBg="0"/>
      <p:bldP spid="5143" grpId="0" autoUpdateAnimBg="0"/>
      <p:bldP spid="514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12 Thoracic Vertebrae</a:t>
            </a:r>
          </a:p>
          <a:p>
            <a:r>
              <a:rPr lang="en-US" dirty="0" smtClean="0"/>
              <a:t>5 Lumbar Vertebrae</a:t>
            </a:r>
          </a:p>
          <a:p>
            <a:r>
              <a:rPr lang="en-US" dirty="0" smtClean="0"/>
              <a:t> Hyoid Sternum &amp; ribs 26 bones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MVC-035S.JPG"/>
          <p:cNvPicPr>
            <a:picLocks noChangeAspect="1" noChangeArrowheads="1"/>
          </p:cNvPicPr>
          <p:nvPr/>
        </p:nvPicPr>
        <p:blipFill>
          <a:blip r:embed="rId2"/>
          <a:srcRect l="18732" r="14146" b="4250"/>
          <a:stretch>
            <a:fillRect/>
          </a:stretch>
        </p:blipFill>
        <p:spPr bwMode="auto">
          <a:xfrm>
            <a:off x="3200400" y="1676400"/>
            <a:ext cx="3276600" cy="3505200"/>
          </a:xfrm>
          <a:prstGeom prst="rect">
            <a:avLst/>
          </a:prstGeom>
          <a:noFill/>
          <a:ln w="9525">
            <a:noFill/>
            <a:miter lim="800000"/>
            <a:headEnd/>
            <a:tailEnd/>
          </a:ln>
        </p:spPr>
      </p:pic>
      <p:sp>
        <p:nvSpPr>
          <p:cNvPr id="7172" name="Text Box 4"/>
          <p:cNvSpPr txBox="1">
            <a:spLocks noChangeArrowheads="1"/>
          </p:cNvSpPr>
          <p:nvPr/>
        </p:nvSpPr>
        <p:spPr bwMode="auto">
          <a:xfrm>
            <a:off x="2895600" y="381000"/>
            <a:ext cx="3505200" cy="457200"/>
          </a:xfrm>
          <a:prstGeom prst="rect">
            <a:avLst/>
          </a:prstGeom>
          <a:noFill/>
          <a:ln w="9525">
            <a:noFill/>
            <a:miter lim="800000"/>
            <a:headEnd/>
            <a:tailEnd/>
          </a:ln>
        </p:spPr>
        <p:txBody>
          <a:bodyPr>
            <a:spAutoFit/>
          </a:bodyPr>
          <a:lstStyle/>
          <a:p>
            <a:pPr>
              <a:spcBef>
                <a:spcPct val="50000"/>
              </a:spcBef>
            </a:pPr>
            <a:r>
              <a:rPr lang="en-US" b="1"/>
              <a:t>Thoracic Vertebra</a:t>
            </a:r>
            <a:endParaRPr lang="en-US"/>
          </a:p>
        </p:txBody>
      </p:sp>
      <p:sp>
        <p:nvSpPr>
          <p:cNvPr id="7173" name="Line 5"/>
          <p:cNvSpPr>
            <a:spLocks noChangeShapeType="1"/>
          </p:cNvSpPr>
          <p:nvPr/>
        </p:nvSpPr>
        <p:spPr bwMode="auto">
          <a:xfrm flipH="1">
            <a:off x="4800600" y="2514600"/>
            <a:ext cx="2590800" cy="0"/>
          </a:xfrm>
          <a:prstGeom prst="line">
            <a:avLst/>
          </a:prstGeom>
          <a:noFill/>
          <a:ln w="9525">
            <a:solidFill>
              <a:srgbClr val="00CC00"/>
            </a:solidFill>
            <a:round/>
            <a:headEnd/>
            <a:tailEnd type="triangle" w="med" len="med"/>
          </a:ln>
        </p:spPr>
        <p:txBody>
          <a:bodyPr wrap="none" anchor="ctr"/>
          <a:lstStyle/>
          <a:p>
            <a:endParaRPr lang="en-US"/>
          </a:p>
        </p:txBody>
      </p:sp>
      <p:sp>
        <p:nvSpPr>
          <p:cNvPr id="7174" name="Line 6"/>
          <p:cNvSpPr>
            <a:spLocks noChangeShapeType="1"/>
          </p:cNvSpPr>
          <p:nvPr/>
        </p:nvSpPr>
        <p:spPr bwMode="auto">
          <a:xfrm>
            <a:off x="1981200" y="2895600"/>
            <a:ext cx="2362200" cy="685800"/>
          </a:xfrm>
          <a:prstGeom prst="line">
            <a:avLst/>
          </a:prstGeom>
          <a:noFill/>
          <a:ln w="9525">
            <a:solidFill>
              <a:srgbClr val="00CC00"/>
            </a:solidFill>
            <a:round/>
            <a:headEnd/>
            <a:tailEnd type="triangle" w="med" len="med"/>
          </a:ln>
        </p:spPr>
        <p:txBody>
          <a:bodyPr wrap="none" anchor="ctr"/>
          <a:lstStyle/>
          <a:p>
            <a:endParaRPr lang="en-US"/>
          </a:p>
        </p:txBody>
      </p:sp>
      <p:sp>
        <p:nvSpPr>
          <p:cNvPr id="7176" name="Line 8"/>
          <p:cNvSpPr>
            <a:spLocks noChangeShapeType="1"/>
          </p:cNvSpPr>
          <p:nvPr/>
        </p:nvSpPr>
        <p:spPr bwMode="auto">
          <a:xfrm flipV="1">
            <a:off x="1600200" y="4267200"/>
            <a:ext cx="2209800" cy="76200"/>
          </a:xfrm>
          <a:prstGeom prst="line">
            <a:avLst/>
          </a:prstGeom>
          <a:noFill/>
          <a:ln w="9525">
            <a:solidFill>
              <a:srgbClr val="00CC00"/>
            </a:solidFill>
            <a:round/>
            <a:headEnd/>
            <a:tailEnd type="triangle" w="med" len="med"/>
          </a:ln>
        </p:spPr>
        <p:txBody>
          <a:bodyPr wrap="none" anchor="ctr"/>
          <a:lstStyle/>
          <a:p>
            <a:endParaRPr lang="en-US"/>
          </a:p>
        </p:txBody>
      </p:sp>
      <p:sp>
        <p:nvSpPr>
          <p:cNvPr id="7178" name="Line 10"/>
          <p:cNvSpPr>
            <a:spLocks noChangeShapeType="1"/>
          </p:cNvSpPr>
          <p:nvPr/>
        </p:nvSpPr>
        <p:spPr bwMode="auto">
          <a:xfrm flipH="1" flipV="1">
            <a:off x="4800600" y="4419600"/>
            <a:ext cx="2514600" cy="0"/>
          </a:xfrm>
          <a:prstGeom prst="line">
            <a:avLst/>
          </a:prstGeom>
          <a:noFill/>
          <a:ln w="9525">
            <a:solidFill>
              <a:srgbClr val="00CC00"/>
            </a:solidFill>
            <a:round/>
            <a:headEnd/>
            <a:tailEnd type="triangle" w="med" len="med"/>
          </a:ln>
        </p:spPr>
        <p:txBody>
          <a:bodyPr wrap="none" anchor="ctr"/>
          <a:lstStyle/>
          <a:p>
            <a:endParaRPr lang="en-US"/>
          </a:p>
        </p:txBody>
      </p:sp>
      <p:sp>
        <p:nvSpPr>
          <p:cNvPr id="7179" name="Text Box 11"/>
          <p:cNvSpPr txBox="1">
            <a:spLocks noChangeArrowheads="1"/>
          </p:cNvSpPr>
          <p:nvPr/>
        </p:nvSpPr>
        <p:spPr bwMode="auto">
          <a:xfrm>
            <a:off x="609600" y="2209800"/>
            <a:ext cx="1676400" cy="1187450"/>
          </a:xfrm>
          <a:prstGeom prst="rect">
            <a:avLst/>
          </a:prstGeom>
          <a:noFill/>
          <a:ln w="9525">
            <a:noFill/>
            <a:miter lim="800000"/>
            <a:headEnd/>
            <a:tailEnd/>
          </a:ln>
        </p:spPr>
        <p:txBody>
          <a:bodyPr>
            <a:spAutoFit/>
          </a:bodyPr>
          <a:lstStyle/>
          <a:p>
            <a:pPr>
              <a:spcBef>
                <a:spcPct val="50000"/>
              </a:spcBef>
            </a:pPr>
            <a:r>
              <a:rPr lang="en-US"/>
              <a:t>Superior Articular Process</a:t>
            </a:r>
          </a:p>
        </p:txBody>
      </p:sp>
      <p:sp>
        <p:nvSpPr>
          <p:cNvPr id="5129" name="Text Box 12"/>
          <p:cNvSpPr txBox="1">
            <a:spLocks noChangeArrowheads="1"/>
          </p:cNvSpPr>
          <p:nvPr/>
        </p:nvSpPr>
        <p:spPr bwMode="auto">
          <a:xfrm>
            <a:off x="304800" y="4183063"/>
            <a:ext cx="914400" cy="457200"/>
          </a:xfrm>
          <a:prstGeom prst="rect">
            <a:avLst/>
          </a:prstGeom>
          <a:noFill/>
          <a:ln w="9525">
            <a:noFill/>
            <a:miter lim="800000"/>
            <a:headEnd/>
            <a:tailEnd/>
          </a:ln>
        </p:spPr>
        <p:txBody>
          <a:bodyPr>
            <a:spAutoFit/>
          </a:bodyPr>
          <a:lstStyle/>
          <a:p>
            <a:pPr>
              <a:spcBef>
                <a:spcPct val="50000"/>
              </a:spcBef>
            </a:pPr>
            <a:endParaRPr lang="en-US"/>
          </a:p>
        </p:txBody>
      </p:sp>
      <p:sp>
        <p:nvSpPr>
          <p:cNvPr id="7181" name="Line 13"/>
          <p:cNvSpPr>
            <a:spLocks noChangeShapeType="1"/>
          </p:cNvSpPr>
          <p:nvPr/>
        </p:nvSpPr>
        <p:spPr bwMode="auto">
          <a:xfrm flipH="1" flipV="1">
            <a:off x="5562600" y="3200400"/>
            <a:ext cx="1752600" cy="381000"/>
          </a:xfrm>
          <a:prstGeom prst="line">
            <a:avLst/>
          </a:prstGeom>
          <a:noFill/>
          <a:ln w="9525">
            <a:solidFill>
              <a:srgbClr val="00CC00"/>
            </a:solidFill>
            <a:round/>
            <a:headEnd/>
            <a:tailEnd type="triangle" w="med" len="med"/>
          </a:ln>
        </p:spPr>
        <p:txBody>
          <a:bodyPr wrap="none" anchor="ctr"/>
          <a:lstStyle/>
          <a:p>
            <a:endParaRPr lang="en-US"/>
          </a:p>
        </p:txBody>
      </p:sp>
      <p:sp>
        <p:nvSpPr>
          <p:cNvPr id="7182" name="Text Box 14"/>
          <p:cNvSpPr txBox="1">
            <a:spLocks noChangeArrowheads="1"/>
          </p:cNvSpPr>
          <p:nvPr/>
        </p:nvSpPr>
        <p:spPr bwMode="auto">
          <a:xfrm>
            <a:off x="304800" y="3886200"/>
            <a:ext cx="2057400" cy="822325"/>
          </a:xfrm>
          <a:prstGeom prst="rect">
            <a:avLst/>
          </a:prstGeom>
          <a:noFill/>
          <a:ln w="9525">
            <a:noFill/>
            <a:miter lim="800000"/>
            <a:headEnd/>
            <a:tailEnd/>
          </a:ln>
        </p:spPr>
        <p:txBody>
          <a:bodyPr>
            <a:spAutoFit/>
          </a:bodyPr>
          <a:lstStyle/>
          <a:p>
            <a:pPr>
              <a:spcBef>
                <a:spcPct val="50000"/>
              </a:spcBef>
            </a:pPr>
            <a:r>
              <a:rPr lang="en-US"/>
              <a:t>Transverse Process</a:t>
            </a:r>
          </a:p>
        </p:txBody>
      </p:sp>
      <p:sp>
        <p:nvSpPr>
          <p:cNvPr id="7183" name="Text Box 15"/>
          <p:cNvSpPr txBox="1">
            <a:spLocks noChangeArrowheads="1"/>
          </p:cNvSpPr>
          <p:nvPr/>
        </p:nvSpPr>
        <p:spPr bwMode="auto">
          <a:xfrm>
            <a:off x="7696200" y="2057400"/>
            <a:ext cx="1447800" cy="457200"/>
          </a:xfrm>
          <a:prstGeom prst="rect">
            <a:avLst/>
          </a:prstGeom>
          <a:noFill/>
          <a:ln w="9525">
            <a:noFill/>
            <a:miter lim="800000"/>
            <a:headEnd/>
            <a:tailEnd/>
          </a:ln>
        </p:spPr>
        <p:txBody>
          <a:bodyPr>
            <a:spAutoFit/>
          </a:bodyPr>
          <a:lstStyle/>
          <a:p>
            <a:pPr>
              <a:spcBef>
                <a:spcPct val="50000"/>
              </a:spcBef>
            </a:pPr>
            <a:r>
              <a:rPr lang="en-US"/>
              <a:t>Body</a:t>
            </a:r>
          </a:p>
        </p:txBody>
      </p:sp>
      <p:sp>
        <p:nvSpPr>
          <p:cNvPr id="7184" name="Text Box 16"/>
          <p:cNvSpPr txBox="1">
            <a:spLocks noChangeArrowheads="1"/>
          </p:cNvSpPr>
          <p:nvPr/>
        </p:nvSpPr>
        <p:spPr bwMode="auto">
          <a:xfrm>
            <a:off x="7391400" y="3124200"/>
            <a:ext cx="1143000" cy="822325"/>
          </a:xfrm>
          <a:prstGeom prst="rect">
            <a:avLst/>
          </a:prstGeom>
          <a:noFill/>
          <a:ln w="9525">
            <a:noFill/>
            <a:miter lim="800000"/>
            <a:headEnd/>
            <a:tailEnd/>
          </a:ln>
        </p:spPr>
        <p:txBody>
          <a:bodyPr>
            <a:spAutoFit/>
          </a:bodyPr>
          <a:lstStyle/>
          <a:p>
            <a:pPr>
              <a:spcBef>
                <a:spcPct val="50000"/>
              </a:spcBef>
            </a:pPr>
            <a:r>
              <a:rPr lang="en-US"/>
              <a:t>Rib Facet</a:t>
            </a:r>
          </a:p>
        </p:txBody>
      </p:sp>
      <p:sp>
        <p:nvSpPr>
          <p:cNvPr id="7185" name="Text Box 17"/>
          <p:cNvSpPr txBox="1">
            <a:spLocks noChangeArrowheads="1"/>
          </p:cNvSpPr>
          <p:nvPr/>
        </p:nvSpPr>
        <p:spPr bwMode="auto">
          <a:xfrm>
            <a:off x="7315200" y="4038600"/>
            <a:ext cx="1828800" cy="822325"/>
          </a:xfrm>
          <a:prstGeom prst="rect">
            <a:avLst/>
          </a:prstGeom>
          <a:noFill/>
          <a:ln w="9525">
            <a:noFill/>
            <a:miter lim="800000"/>
            <a:headEnd/>
            <a:tailEnd/>
          </a:ln>
        </p:spPr>
        <p:txBody>
          <a:bodyPr>
            <a:spAutoFit/>
          </a:bodyPr>
          <a:lstStyle/>
          <a:p>
            <a:pPr>
              <a:spcBef>
                <a:spcPct val="50000"/>
              </a:spcBef>
            </a:pPr>
            <a:r>
              <a:rPr lang="en-US"/>
              <a:t>Spinous Process</a:t>
            </a:r>
          </a:p>
        </p:txBody>
      </p:sp>
    </p:spTree>
    <p:extLst>
      <p:ext uri="{BB962C8B-B14F-4D97-AF65-F5344CB8AC3E}">
        <p14:creationId xmlns:p14="http://schemas.microsoft.com/office/powerpoint/2010/main" val="25644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0-#ppt_w/2"/>
                                          </p:val>
                                        </p:tav>
                                        <p:tav tm="100000">
                                          <p:val>
                                            <p:strVal val="#ppt_x"/>
                                          </p:val>
                                        </p:tav>
                                      </p:tavLst>
                                    </p:anim>
                                    <p:anim calcmode="lin" valueType="num">
                                      <p:cBhvr additive="base">
                                        <p:cTn id="8"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500" fill="hold"/>
                                        <p:tgtEl>
                                          <p:spTgt spid="7174"/>
                                        </p:tgtEl>
                                        <p:attrNameLst>
                                          <p:attrName>ppt_x</p:attrName>
                                        </p:attrNameLst>
                                      </p:cBhvr>
                                      <p:tavLst>
                                        <p:tav tm="0">
                                          <p:val>
                                            <p:strVal val="0-#ppt_w/2"/>
                                          </p:val>
                                        </p:tav>
                                        <p:tav tm="100000">
                                          <p:val>
                                            <p:strVal val="#ppt_x"/>
                                          </p:val>
                                        </p:tav>
                                      </p:tavLst>
                                    </p:anim>
                                    <p:anim calcmode="lin" valueType="num">
                                      <p:cBhvr additive="base">
                                        <p:cTn id="14"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9"/>
                                        </p:tgtEl>
                                        <p:attrNameLst>
                                          <p:attrName>style.visibility</p:attrName>
                                        </p:attrNameLst>
                                      </p:cBhvr>
                                      <p:to>
                                        <p:strVal val="visible"/>
                                      </p:to>
                                    </p:set>
                                    <p:anim calcmode="lin" valueType="num">
                                      <p:cBhvr additive="base">
                                        <p:cTn id="19" dur="500" fill="hold"/>
                                        <p:tgtEl>
                                          <p:spTgt spid="7179"/>
                                        </p:tgtEl>
                                        <p:attrNameLst>
                                          <p:attrName>ppt_x</p:attrName>
                                        </p:attrNameLst>
                                      </p:cBhvr>
                                      <p:tavLst>
                                        <p:tav tm="0">
                                          <p:val>
                                            <p:strVal val="0-#ppt_w/2"/>
                                          </p:val>
                                        </p:tav>
                                        <p:tav tm="100000">
                                          <p:val>
                                            <p:strVal val="#ppt_x"/>
                                          </p:val>
                                        </p:tav>
                                      </p:tavLst>
                                    </p:anim>
                                    <p:anim calcmode="lin" valueType="num">
                                      <p:cBhvr additive="base">
                                        <p:cTn id="20"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6"/>
                                        </p:tgtEl>
                                        <p:attrNameLst>
                                          <p:attrName>style.visibility</p:attrName>
                                        </p:attrNameLst>
                                      </p:cBhvr>
                                      <p:to>
                                        <p:strVal val="visible"/>
                                      </p:to>
                                    </p:set>
                                    <p:anim calcmode="lin" valueType="num">
                                      <p:cBhvr additive="base">
                                        <p:cTn id="25" dur="500" fill="hold"/>
                                        <p:tgtEl>
                                          <p:spTgt spid="7176"/>
                                        </p:tgtEl>
                                        <p:attrNameLst>
                                          <p:attrName>ppt_x</p:attrName>
                                        </p:attrNameLst>
                                      </p:cBhvr>
                                      <p:tavLst>
                                        <p:tav tm="0">
                                          <p:val>
                                            <p:strVal val="0-#ppt_w/2"/>
                                          </p:val>
                                        </p:tav>
                                        <p:tav tm="100000">
                                          <p:val>
                                            <p:strVal val="#ppt_x"/>
                                          </p:val>
                                        </p:tav>
                                      </p:tavLst>
                                    </p:anim>
                                    <p:anim calcmode="lin" valueType="num">
                                      <p:cBhvr additive="base">
                                        <p:cTn id="26"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82"/>
                                        </p:tgtEl>
                                        <p:attrNameLst>
                                          <p:attrName>style.visibility</p:attrName>
                                        </p:attrNameLst>
                                      </p:cBhvr>
                                      <p:to>
                                        <p:strVal val="visible"/>
                                      </p:to>
                                    </p:set>
                                    <p:anim calcmode="lin" valueType="num">
                                      <p:cBhvr additive="base">
                                        <p:cTn id="31" dur="500" fill="hold"/>
                                        <p:tgtEl>
                                          <p:spTgt spid="7182"/>
                                        </p:tgtEl>
                                        <p:attrNameLst>
                                          <p:attrName>ppt_x</p:attrName>
                                        </p:attrNameLst>
                                      </p:cBhvr>
                                      <p:tavLst>
                                        <p:tav tm="0">
                                          <p:val>
                                            <p:strVal val="0-#ppt_w/2"/>
                                          </p:val>
                                        </p:tav>
                                        <p:tav tm="100000">
                                          <p:val>
                                            <p:strVal val="#ppt_x"/>
                                          </p:val>
                                        </p:tav>
                                      </p:tavLst>
                                    </p:anim>
                                    <p:anim calcmode="lin" valueType="num">
                                      <p:cBhvr additive="base">
                                        <p:cTn id="32" dur="500" fill="hold"/>
                                        <p:tgtEl>
                                          <p:spTgt spid="718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8"/>
                                        </p:tgtEl>
                                        <p:attrNameLst>
                                          <p:attrName>style.visibility</p:attrName>
                                        </p:attrNameLst>
                                      </p:cBhvr>
                                      <p:to>
                                        <p:strVal val="visible"/>
                                      </p:to>
                                    </p:set>
                                    <p:anim calcmode="lin" valueType="num">
                                      <p:cBhvr additive="base">
                                        <p:cTn id="37" dur="500" fill="hold"/>
                                        <p:tgtEl>
                                          <p:spTgt spid="7178"/>
                                        </p:tgtEl>
                                        <p:attrNameLst>
                                          <p:attrName>ppt_x</p:attrName>
                                        </p:attrNameLst>
                                      </p:cBhvr>
                                      <p:tavLst>
                                        <p:tav tm="0">
                                          <p:val>
                                            <p:strVal val="0-#ppt_w/2"/>
                                          </p:val>
                                        </p:tav>
                                        <p:tav tm="100000">
                                          <p:val>
                                            <p:strVal val="#ppt_x"/>
                                          </p:val>
                                        </p:tav>
                                      </p:tavLst>
                                    </p:anim>
                                    <p:anim calcmode="lin" valueType="num">
                                      <p:cBhvr additive="base">
                                        <p:cTn id="38"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85"/>
                                        </p:tgtEl>
                                        <p:attrNameLst>
                                          <p:attrName>style.visibility</p:attrName>
                                        </p:attrNameLst>
                                      </p:cBhvr>
                                      <p:to>
                                        <p:strVal val="visible"/>
                                      </p:to>
                                    </p:set>
                                    <p:anim calcmode="lin" valueType="num">
                                      <p:cBhvr additive="base">
                                        <p:cTn id="43" dur="500" fill="hold"/>
                                        <p:tgtEl>
                                          <p:spTgt spid="7185"/>
                                        </p:tgtEl>
                                        <p:attrNameLst>
                                          <p:attrName>ppt_x</p:attrName>
                                        </p:attrNameLst>
                                      </p:cBhvr>
                                      <p:tavLst>
                                        <p:tav tm="0">
                                          <p:val>
                                            <p:strVal val="0-#ppt_w/2"/>
                                          </p:val>
                                        </p:tav>
                                        <p:tav tm="100000">
                                          <p:val>
                                            <p:strVal val="#ppt_x"/>
                                          </p:val>
                                        </p:tav>
                                      </p:tavLst>
                                    </p:anim>
                                    <p:anim calcmode="lin" valueType="num">
                                      <p:cBhvr additive="base">
                                        <p:cTn id="44" dur="500" fill="hold"/>
                                        <p:tgtEl>
                                          <p:spTgt spid="718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81"/>
                                        </p:tgtEl>
                                        <p:attrNameLst>
                                          <p:attrName>style.visibility</p:attrName>
                                        </p:attrNameLst>
                                      </p:cBhvr>
                                      <p:to>
                                        <p:strVal val="visible"/>
                                      </p:to>
                                    </p:set>
                                    <p:anim calcmode="lin" valueType="num">
                                      <p:cBhvr additive="base">
                                        <p:cTn id="49" dur="500" fill="hold"/>
                                        <p:tgtEl>
                                          <p:spTgt spid="7181"/>
                                        </p:tgtEl>
                                        <p:attrNameLst>
                                          <p:attrName>ppt_x</p:attrName>
                                        </p:attrNameLst>
                                      </p:cBhvr>
                                      <p:tavLst>
                                        <p:tav tm="0">
                                          <p:val>
                                            <p:strVal val="0-#ppt_w/2"/>
                                          </p:val>
                                        </p:tav>
                                        <p:tav tm="100000">
                                          <p:val>
                                            <p:strVal val="#ppt_x"/>
                                          </p:val>
                                        </p:tav>
                                      </p:tavLst>
                                    </p:anim>
                                    <p:anim calcmode="lin" valueType="num">
                                      <p:cBhvr additive="base">
                                        <p:cTn id="50" dur="500" fill="hold"/>
                                        <p:tgtEl>
                                          <p:spTgt spid="718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84"/>
                                        </p:tgtEl>
                                        <p:attrNameLst>
                                          <p:attrName>style.visibility</p:attrName>
                                        </p:attrNameLst>
                                      </p:cBhvr>
                                      <p:to>
                                        <p:strVal val="visible"/>
                                      </p:to>
                                    </p:set>
                                    <p:anim calcmode="lin" valueType="num">
                                      <p:cBhvr additive="base">
                                        <p:cTn id="55" dur="500" fill="hold"/>
                                        <p:tgtEl>
                                          <p:spTgt spid="7184"/>
                                        </p:tgtEl>
                                        <p:attrNameLst>
                                          <p:attrName>ppt_x</p:attrName>
                                        </p:attrNameLst>
                                      </p:cBhvr>
                                      <p:tavLst>
                                        <p:tav tm="0">
                                          <p:val>
                                            <p:strVal val="0-#ppt_w/2"/>
                                          </p:val>
                                        </p:tav>
                                        <p:tav tm="100000">
                                          <p:val>
                                            <p:strVal val="#ppt_x"/>
                                          </p:val>
                                        </p:tav>
                                      </p:tavLst>
                                    </p:anim>
                                    <p:anim calcmode="lin" valueType="num">
                                      <p:cBhvr additive="base">
                                        <p:cTn id="56" dur="500" fill="hold"/>
                                        <p:tgtEl>
                                          <p:spTgt spid="718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173"/>
                                        </p:tgtEl>
                                        <p:attrNameLst>
                                          <p:attrName>style.visibility</p:attrName>
                                        </p:attrNameLst>
                                      </p:cBhvr>
                                      <p:to>
                                        <p:strVal val="visible"/>
                                      </p:to>
                                    </p:set>
                                    <p:anim calcmode="lin" valueType="num">
                                      <p:cBhvr additive="base">
                                        <p:cTn id="61" dur="500" fill="hold"/>
                                        <p:tgtEl>
                                          <p:spTgt spid="7173"/>
                                        </p:tgtEl>
                                        <p:attrNameLst>
                                          <p:attrName>ppt_x</p:attrName>
                                        </p:attrNameLst>
                                      </p:cBhvr>
                                      <p:tavLst>
                                        <p:tav tm="0">
                                          <p:val>
                                            <p:strVal val="0-#ppt_w/2"/>
                                          </p:val>
                                        </p:tav>
                                        <p:tav tm="100000">
                                          <p:val>
                                            <p:strVal val="#ppt_x"/>
                                          </p:val>
                                        </p:tav>
                                      </p:tavLst>
                                    </p:anim>
                                    <p:anim calcmode="lin" valueType="num">
                                      <p:cBhvr additive="base">
                                        <p:cTn id="62"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183"/>
                                        </p:tgtEl>
                                        <p:attrNameLst>
                                          <p:attrName>style.visibility</p:attrName>
                                        </p:attrNameLst>
                                      </p:cBhvr>
                                      <p:to>
                                        <p:strVal val="visible"/>
                                      </p:to>
                                    </p:set>
                                    <p:anim calcmode="lin" valueType="num">
                                      <p:cBhvr additive="base">
                                        <p:cTn id="67" dur="500" fill="hold"/>
                                        <p:tgtEl>
                                          <p:spTgt spid="7183"/>
                                        </p:tgtEl>
                                        <p:attrNameLst>
                                          <p:attrName>ppt_x</p:attrName>
                                        </p:attrNameLst>
                                      </p:cBhvr>
                                      <p:tavLst>
                                        <p:tav tm="0">
                                          <p:val>
                                            <p:strVal val="0-#ppt_w/2"/>
                                          </p:val>
                                        </p:tav>
                                        <p:tav tm="100000">
                                          <p:val>
                                            <p:strVal val="#ppt_x"/>
                                          </p:val>
                                        </p:tav>
                                      </p:tavLst>
                                    </p:anim>
                                    <p:anim calcmode="lin" valueType="num">
                                      <p:cBhvr additive="base">
                                        <p:cTn id="68" dur="500" fill="hold"/>
                                        <p:tgtEl>
                                          <p:spTgt spid="7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173" grpId="0" animBg="1"/>
      <p:bldP spid="7174" grpId="0" animBg="1"/>
      <p:bldP spid="7176" grpId="0" animBg="1"/>
      <p:bldP spid="7178" grpId="0" animBg="1"/>
      <p:bldP spid="7179" grpId="0" autoUpdateAnimBg="0"/>
      <p:bldP spid="7181" grpId="0" animBg="1"/>
      <p:bldP spid="7182" grpId="0" autoUpdateAnimBg="0"/>
      <p:bldP spid="7183" grpId="0" autoUpdateAnimBg="0"/>
      <p:bldP spid="7184" grpId="0" autoUpdateAnimBg="0"/>
      <p:bldP spid="718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MVC-036S.JPG"/>
          <p:cNvPicPr>
            <a:picLocks noChangeAspect="1" noChangeArrowheads="1"/>
          </p:cNvPicPr>
          <p:nvPr/>
        </p:nvPicPr>
        <p:blipFill>
          <a:blip r:embed="rId2"/>
          <a:srcRect l="21825" t="-2100" r="9450" b="101"/>
          <a:stretch>
            <a:fillRect/>
          </a:stretch>
        </p:blipFill>
        <p:spPr bwMode="auto">
          <a:xfrm>
            <a:off x="2743200" y="990600"/>
            <a:ext cx="4113213" cy="4579938"/>
          </a:xfrm>
          <a:prstGeom prst="rect">
            <a:avLst/>
          </a:prstGeom>
          <a:noFill/>
          <a:ln w="9525">
            <a:noFill/>
            <a:miter lim="800000"/>
            <a:headEnd/>
            <a:tailEnd/>
          </a:ln>
        </p:spPr>
      </p:pic>
      <p:sp>
        <p:nvSpPr>
          <p:cNvPr id="8195" name="Text Box 3"/>
          <p:cNvSpPr txBox="1">
            <a:spLocks noChangeArrowheads="1"/>
          </p:cNvSpPr>
          <p:nvPr/>
        </p:nvSpPr>
        <p:spPr bwMode="auto">
          <a:xfrm>
            <a:off x="3200400" y="304800"/>
            <a:ext cx="3581400" cy="457200"/>
          </a:xfrm>
          <a:prstGeom prst="rect">
            <a:avLst/>
          </a:prstGeom>
          <a:noFill/>
          <a:ln w="9525">
            <a:noFill/>
            <a:miter lim="800000"/>
            <a:headEnd/>
            <a:tailEnd/>
          </a:ln>
        </p:spPr>
        <p:txBody>
          <a:bodyPr>
            <a:spAutoFit/>
          </a:bodyPr>
          <a:lstStyle/>
          <a:p>
            <a:pPr>
              <a:spcBef>
                <a:spcPct val="50000"/>
              </a:spcBef>
            </a:pPr>
            <a:r>
              <a:rPr lang="en-US" b="1"/>
              <a:t>Lumbar Vertebra</a:t>
            </a:r>
            <a:endParaRPr lang="en-US"/>
          </a:p>
        </p:txBody>
      </p:sp>
      <p:sp>
        <p:nvSpPr>
          <p:cNvPr id="8196" name="Line 4"/>
          <p:cNvSpPr>
            <a:spLocks noChangeShapeType="1"/>
          </p:cNvSpPr>
          <p:nvPr/>
        </p:nvSpPr>
        <p:spPr bwMode="auto">
          <a:xfrm flipH="1">
            <a:off x="4800600" y="1981200"/>
            <a:ext cx="2743200" cy="0"/>
          </a:xfrm>
          <a:prstGeom prst="line">
            <a:avLst/>
          </a:prstGeom>
          <a:noFill/>
          <a:ln w="9525">
            <a:solidFill>
              <a:srgbClr val="00CC00"/>
            </a:solidFill>
            <a:round/>
            <a:headEnd/>
            <a:tailEnd type="triangle" w="med" len="med"/>
          </a:ln>
        </p:spPr>
        <p:txBody>
          <a:bodyPr wrap="none" anchor="ctr"/>
          <a:lstStyle/>
          <a:p>
            <a:endParaRPr lang="en-US"/>
          </a:p>
        </p:txBody>
      </p:sp>
      <p:sp>
        <p:nvSpPr>
          <p:cNvPr id="8197" name="Line 5"/>
          <p:cNvSpPr>
            <a:spLocks noChangeShapeType="1"/>
          </p:cNvSpPr>
          <p:nvPr/>
        </p:nvSpPr>
        <p:spPr bwMode="auto">
          <a:xfrm>
            <a:off x="1676400" y="3200400"/>
            <a:ext cx="1676400" cy="152400"/>
          </a:xfrm>
          <a:prstGeom prst="line">
            <a:avLst/>
          </a:prstGeom>
          <a:noFill/>
          <a:ln w="9525">
            <a:solidFill>
              <a:srgbClr val="00CC00"/>
            </a:solidFill>
            <a:round/>
            <a:headEnd/>
            <a:tailEnd type="triangle" w="med" len="med"/>
          </a:ln>
        </p:spPr>
        <p:txBody>
          <a:bodyPr wrap="none" anchor="ctr"/>
          <a:lstStyle/>
          <a:p>
            <a:endParaRPr lang="en-US"/>
          </a:p>
        </p:txBody>
      </p:sp>
      <p:sp>
        <p:nvSpPr>
          <p:cNvPr id="8198" name="Line 6"/>
          <p:cNvSpPr>
            <a:spLocks noChangeShapeType="1"/>
          </p:cNvSpPr>
          <p:nvPr/>
        </p:nvSpPr>
        <p:spPr bwMode="auto">
          <a:xfrm flipV="1">
            <a:off x="1981200" y="3352800"/>
            <a:ext cx="1981200" cy="1295400"/>
          </a:xfrm>
          <a:prstGeom prst="line">
            <a:avLst/>
          </a:prstGeom>
          <a:noFill/>
          <a:ln w="9525">
            <a:solidFill>
              <a:srgbClr val="00CC00"/>
            </a:solidFill>
            <a:round/>
            <a:headEnd/>
            <a:tailEnd type="triangle" w="med" len="med"/>
          </a:ln>
        </p:spPr>
        <p:txBody>
          <a:bodyPr wrap="none" anchor="ctr"/>
          <a:lstStyle/>
          <a:p>
            <a:endParaRPr lang="en-US"/>
          </a:p>
        </p:txBody>
      </p:sp>
      <p:sp>
        <p:nvSpPr>
          <p:cNvPr id="8199" name="Line 7"/>
          <p:cNvSpPr>
            <a:spLocks noChangeShapeType="1"/>
          </p:cNvSpPr>
          <p:nvPr/>
        </p:nvSpPr>
        <p:spPr bwMode="auto">
          <a:xfrm flipH="1" flipV="1">
            <a:off x="4648200" y="4876800"/>
            <a:ext cx="2438400" cy="0"/>
          </a:xfrm>
          <a:prstGeom prst="line">
            <a:avLst/>
          </a:prstGeom>
          <a:noFill/>
          <a:ln w="9525">
            <a:solidFill>
              <a:srgbClr val="00CC00"/>
            </a:solidFill>
            <a:round/>
            <a:headEnd/>
            <a:tailEnd type="triangle" w="med" len="med"/>
          </a:ln>
        </p:spPr>
        <p:txBody>
          <a:bodyPr wrap="none" anchor="ctr"/>
          <a:lstStyle/>
          <a:p>
            <a:endParaRPr lang="en-US"/>
          </a:p>
        </p:txBody>
      </p:sp>
      <p:sp>
        <p:nvSpPr>
          <p:cNvPr id="8201" name="Text Box 9"/>
          <p:cNvSpPr txBox="1">
            <a:spLocks noChangeArrowheads="1"/>
          </p:cNvSpPr>
          <p:nvPr/>
        </p:nvSpPr>
        <p:spPr bwMode="auto">
          <a:xfrm>
            <a:off x="228600" y="2743200"/>
            <a:ext cx="1524000" cy="822325"/>
          </a:xfrm>
          <a:prstGeom prst="rect">
            <a:avLst/>
          </a:prstGeom>
          <a:noFill/>
          <a:ln w="9525">
            <a:noFill/>
            <a:miter lim="800000"/>
            <a:headEnd/>
            <a:tailEnd/>
          </a:ln>
        </p:spPr>
        <p:txBody>
          <a:bodyPr>
            <a:spAutoFit/>
          </a:bodyPr>
          <a:lstStyle/>
          <a:p>
            <a:pPr>
              <a:spcBef>
                <a:spcPct val="50000"/>
              </a:spcBef>
            </a:pPr>
            <a:r>
              <a:rPr lang="en-US"/>
              <a:t>Transverse Process</a:t>
            </a:r>
          </a:p>
        </p:txBody>
      </p:sp>
      <p:sp>
        <p:nvSpPr>
          <p:cNvPr id="8202" name="Text Box 10"/>
          <p:cNvSpPr txBox="1">
            <a:spLocks noChangeArrowheads="1"/>
          </p:cNvSpPr>
          <p:nvPr/>
        </p:nvSpPr>
        <p:spPr bwMode="auto">
          <a:xfrm>
            <a:off x="304800" y="4648200"/>
            <a:ext cx="1600200" cy="1187450"/>
          </a:xfrm>
          <a:prstGeom prst="rect">
            <a:avLst/>
          </a:prstGeom>
          <a:noFill/>
          <a:ln w="9525">
            <a:noFill/>
            <a:miter lim="800000"/>
            <a:headEnd/>
            <a:tailEnd/>
          </a:ln>
        </p:spPr>
        <p:txBody>
          <a:bodyPr>
            <a:spAutoFit/>
          </a:bodyPr>
          <a:lstStyle/>
          <a:p>
            <a:pPr>
              <a:spcBef>
                <a:spcPct val="50000"/>
              </a:spcBef>
            </a:pPr>
            <a:r>
              <a:rPr lang="en-US"/>
              <a:t>Superior Articular Process</a:t>
            </a:r>
          </a:p>
        </p:txBody>
      </p:sp>
      <p:sp>
        <p:nvSpPr>
          <p:cNvPr id="8203" name="Text Box 11"/>
          <p:cNvSpPr txBox="1">
            <a:spLocks noChangeArrowheads="1"/>
          </p:cNvSpPr>
          <p:nvPr/>
        </p:nvSpPr>
        <p:spPr bwMode="auto">
          <a:xfrm>
            <a:off x="7772400" y="1600200"/>
            <a:ext cx="1143000" cy="457200"/>
          </a:xfrm>
          <a:prstGeom prst="rect">
            <a:avLst/>
          </a:prstGeom>
          <a:noFill/>
          <a:ln w="9525">
            <a:noFill/>
            <a:miter lim="800000"/>
            <a:headEnd/>
            <a:tailEnd/>
          </a:ln>
        </p:spPr>
        <p:txBody>
          <a:bodyPr>
            <a:spAutoFit/>
          </a:bodyPr>
          <a:lstStyle/>
          <a:p>
            <a:pPr>
              <a:spcBef>
                <a:spcPct val="50000"/>
              </a:spcBef>
            </a:pPr>
            <a:r>
              <a:rPr lang="en-US"/>
              <a:t>Body</a:t>
            </a:r>
          </a:p>
        </p:txBody>
      </p:sp>
      <p:sp>
        <p:nvSpPr>
          <p:cNvPr id="8204" name="Text Box 12"/>
          <p:cNvSpPr txBox="1">
            <a:spLocks noChangeArrowheads="1"/>
          </p:cNvSpPr>
          <p:nvPr/>
        </p:nvSpPr>
        <p:spPr bwMode="auto">
          <a:xfrm>
            <a:off x="7391400" y="4572000"/>
            <a:ext cx="1524000" cy="822325"/>
          </a:xfrm>
          <a:prstGeom prst="rect">
            <a:avLst/>
          </a:prstGeom>
          <a:noFill/>
          <a:ln w="9525">
            <a:noFill/>
            <a:miter lim="800000"/>
            <a:headEnd/>
            <a:tailEnd/>
          </a:ln>
        </p:spPr>
        <p:txBody>
          <a:bodyPr>
            <a:spAutoFit/>
          </a:bodyPr>
          <a:lstStyle/>
          <a:p>
            <a:pPr>
              <a:spcBef>
                <a:spcPct val="50000"/>
              </a:spcBef>
            </a:pPr>
            <a:r>
              <a:rPr lang="en-US"/>
              <a:t>Spinous Process</a:t>
            </a:r>
          </a:p>
        </p:txBody>
      </p:sp>
      <p:sp>
        <p:nvSpPr>
          <p:cNvPr id="8205" name="Line 13"/>
          <p:cNvSpPr>
            <a:spLocks noChangeShapeType="1"/>
          </p:cNvSpPr>
          <p:nvPr/>
        </p:nvSpPr>
        <p:spPr bwMode="auto">
          <a:xfrm flipH="1" flipV="1">
            <a:off x="5486400" y="2895600"/>
            <a:ext cx="1752600" cy="152400"/>
          </a:xfrm>
          <a:prstGeom prst="line">
            <a:avLst/>
          </a:prstGeom>
          <a:noFill/>
          <a:ln w="9525">
            <a:solidFill>
              <a:srgbClr val="00CC00"/>
            </a:solidFill>
            <a:round/>
            <a:headEnd/>
            <a:tailEnd type="triangle" w="med" len="med"/>
          </a:ln>
        </p:spPr>
        <p:txBody>
          <a:bodyPr wrap="none" anchor="ctr"/>
          <a:lstStyle/>
          <a:p>
            <a:endParaRPr lang="en-US"/>
          </a:p>
        </p:txBody>
      </p:sp>
      <p:sp>
        <p:nvSpPr>
          <p:cNvPr id="8206" name="Text Box 14"/>
          <p:cNvSpPr txBox="1">
            <a:spLocks noChangeArrowheads="1"/>
          </p:cNvSpPr>
          <p:nvPr/>
        </p:nvSpPr>
        <p:spPr bwMode="auto">
          <a:xfrm>
            <a:off x="7467600" y="2895600"/>
            <a:ext cx="1295400" cy="457200"/>
          </a:xfrm>
          <a:prstGeom prst="rect">
            <a:avLst/>
          </a:prstGeom>
          <a:noFill/>
          <a:ln w="9525">
            <a:noFill/>
            <a:miter lim="800000"/>
            <a:headEnd/>
            <a:tailEnd/>
          </a:ln>
        </p:spPr>
        <p:txBody>
          <a:bodyPr>
            <a:spAutoFit/>
          </a:bodyPr>
          <a:lstStyle/>
          <a:p>
            <a:pPr>
              <a:spcBef>
                <a:spcPct val="50000"/>
              </a:spcBef>
            </a:pPr>
            <a:r>
              <a:rPr lang="en-US"/>
              <a:t>Pedicle</a:t>
            </a:r>
          </a:p>
        </p:txBody>
      </p:sp>
    </p:spTree>
    <p:extLst>
      <p:ext uri="{BB962C8B-B14F-4D97-AF65-F5344CB8AC3E}">
        <p14:creationId xmlns:p14="http://schemas.microsoft.com/office/powerpoint/2010/main" val="37545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0-#ppt_w/2"/>
                                          </p:val>
                                        </p:tav>
                                        <p:tav tm="100000">
                                          <p:val>
                                            <p:strVal val="#ppt_x"/>
                                          </p:val>
                                        </p:tav>
                                      </p:tavLst>
                                    </p:anim>
                                    <p:anim calcmode="lin" valueType="num">
                                      <p:cBhvr additive="base">
                                        <p:cTn id="8"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0-#ppt_w/2"/>
                                          </p:val>
                                        </p:tav>
                                        <p:tav tm="100000">
                                          <p:val>
                                            <p:strVal val="#ppt_x"/>
                                          </p:val>
                                        </p:tav>
                                      </p:tavLst>
                                    </p:anim>
                                    <p:anim calcmode="lin" valueType="num">
                                      <p:cBhvr additive="base">
                                        <p:cTn id="14" dur="500" fill="hold"/>
                                        <p:tgtEl>
                                          <p:spTgt spid="819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anim calcmode="lin" valueType="num">
                                      <p:cBhvr additive="base">
                                        <p:cTn id="19" dur="500" fill="hold"/>
                                        <p:tgtEl>
                                          <p:spTgt spid="8201"/>
                                        </p:tgtEl>
                                        <p:attrNameLst>
                                          <p:attrName>ppt_x</p:attrName>
                                        </p:attrNameLst>
                                      </p:cBhvr>
                                      <p:tavLst>
                                        <p:tav tm="0">
                                          <p:val>
                                            <p:strVal val="0-#ppt_w/2"/>
                                          </p:val>
                                        </p:tav>
                                        <p:tav tm="100000">
                                          <p:val>
                                            <p:strVal val="#ppt_x"/>
                                          </p:val>
                                        </p:tav>
                                      </p:tavLst>
                                    </p:anim>
                                    <p:anim calcmode="lin" valueType="num">
                                      <p:cBhvr additive="base">
                                        <p:cTn id="20" dur="500" fill="hold"/>
                                        <p:tgtEl>
                                          <p:spTgt spid="82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8"/>
                                        </p:tgtEl>
                                        <p:attrNameLst>
                                          <p:attrName>style.visibility</p:attrName>
                                        </p:attrNameLst>
                                      </p:cBhvr>
                                      <p:to>
                                        <p:strVal val="visible"/>
                                      </p:to>
                                    </p:set>
                                    <p:anim calcmode="lin" valueType="num">
                                      <p:cBhvr additive="base">
                                        <p:cTn id="25" dur="500" fill="hold"/>
                                        <p:tgtEl>
                                          <p:spTgt spid="8198"/>
                                        </p:tgtEl>
                                        <p:attrNameLst>
                                          <p:attrName>ppt_x</p:attrName>
                                        </p:attrNameLst>
                                      </p:cBhvr>
                                      <p:tavLst>
                                        <p:tav tm="0">
                                          <p:val>
                                            <p:strVal val="0-#ppt_w/2"/>
                                          </p:val>
                                        </p:tav>
                                        <p:tav tm="100000">
                                          <p:val>
                                            <p:strVal val="#ppt_x"/>
                                          </p:val>
                                        </p:tav>
                                      </p:tavLst>
                                    </p:anim>
                                    <p:anim calcmode="lin" valueType="num">
                                      <p:cBhvr additive="base">
                                        <p:cTn id="26"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2"/>
                                        </p:tgtEl>
                                        <p:attrNameLst>
                                          <p:attrName>style.visibility</p:attrName>
                                        </p:attrNameLst>
                                      </p:cBhvr>
                                      <p:to>
                                        <p:strVal val="visible"/>
                                      </p:to>
                                    </p:set>
                                    <p:anim calcmode="lin" valueType="num">
                                      <p:cBhvr additive="base">
                                        <p:cTn id="31" dur="500" fill="hold"/>
                                        <p:tgtEl>
                                          <p:spTgt spid="8202"/>
                                        </p:tgtEl>
                                        <p:attrNameLst>
                                          <p:attrName>ppt_x</p:attrName>
                                        </p:attrNameLst>
                                      </p:cBhvr>
                                      <p:tavLst>
                                        <p:tav tm="0">
                                          <p:val>
                                            <p:strVal val="0-#ppt_w/2"/>
                                          </p:val>
                                        </p:tav>
                                        <p:tav tm="100000">
                                          <p:val>
                                            <p:strVal val="#ppt_x"/>
                                          </p:val>
                                        </p:tav>
                                      </p:tavLst>
                                    </p:anim>
                                    <p:anim calcmode="lin" valueType="num">
                                      <p:cBhvr additive="base">
                                        <p:cTn id="32" dur="500" fill="hold"/>
                                        <p:tgtEl>
                                          <p:spTgt spid="820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9"/>
                                        </p:tgtEl>
                                        <p:attrNameLst>
                                          <p:attrName>style.visibility</p:attrName>
                                        </p:attrNameLst>
                                      </p:cBhvr>
                                      <p:to>
                                        <p:strVal val="visible"/>
                                      </p:to>
                                    </p:set>
                                    <p:anim calcmode="lin" valueType="num">
                                      <p:cBhvr additive="base">
                                        <p:cTn id="37" dur="500" fill="hold"/>
                                        <p:tgtEl>
                                          <p:spTgt spid="8199"/>
                                        </p:tgtEl>
                                        <p:attrNameLst>
                                          <p:attrName>ppt_x</p:attrName>
                                        </p:attrNameLst>
                                      </p:cBhvr>
                                      <p:tavLst>
                                        <p:tav tm="0">
                                          <p:val>
                                            <p:strVal val="0-#ppt_w/2"/>
                                          </p:val>
                                        </p:tav>
                                        <p:tav tm="100000">
                                          <p:val>
                                            <p:strVal val="#ppt_x"/>
                                          </p:val>
                                        </p:tav>
                                      </p:tavLst>
                                    </p:anim>
                                    <p:anim calcmode="lin" valueType="num">
                                      <p:cBhvr additive="base">
                                        <p:cTn id="38" dur="500" fill="hold"/>
                                        <p:tgtEl>
                                          <p:spTgt spid="819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4"/>
                                        </p:tgtEl>
                                        <p:attrNameLst>
                                          <p:attrName>style.visibility</p:attrName>
                                        </p:attrNameLst>
                                      </p:cBhvr>
                                      <p:to>
                                        <p:strVal val="visible"/>
                                      </p:to>
                                    </p:set>
                                    <p:anim calcmode="lin" valueType="num">
                                      <p:cBhvr additive="base">
                                        <p:cTn id="43" dur="500" fill="hold"/>
                                        <p:tgtEl>
                                          <p:spTgt spid="8204"/>
                                        </p:tgtEl>
                                        <p:attrNameLst>
                                          <p:attrName>ppt_x</p:attrName>
                                        </p:attrNameLst>
                                      </p:cBhvr>
                                      <p:tavLst>
                                        <p:tav tm="0">
                                          <p:val>
                                            <p:strVal val="0-#ppt_w/2"/>
                                          </p:val>
                                        </p:tav>
                                        <p:tav tm="100000">
                                          <p:val>
                                            <p:strVal val="#ppt_x"/>
                                          </p:val>
                                        </p:tav>
                                      </p:tavLst>
                                    </p:anim>
                                    <p:anim calcmode="lin" valueType="num">
                                      <p:cBhvr additive="base">
                                        <p:cTn id="4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05"/>
                                        </p:tgtEl>
                                        <p:attrNameLst>
                                          <p:attrName>style.visibility</p:attrName>
                                        </p:attrNameLst>
                                      </p:cBhvr>
                                      <p:to>
                                        <p:strVal val="visible"/>
                                      </p:to>
                                    </p:set>
                                    <p:anim calcmode="lin" valueType="num">
                                      <p:cBhvr additive="base">
                                        <p:cTn id="49" dur="500" fill="hold"/>
                                        <p:tgtEl>
                                          <p:spTgt spid="8205"/>
                                        </p:tgtEl>
                                        <p:attrNameLst>
                                          <p:attrName>ppt_x</p:attrName>
                                        </p:attrNameLst>
                                      </p:cBhvr>
                                      <p:tavLst>
                                        <p:tav tm="0">
                                          <p:val>
                                            <p:strVal val="0-#ppt_w/2"/>
                                          </p:val>
                                        </p:tav>
                                        <p:tav tm="100000">
                                          <p:val>
                                            <p:strVal val="#ppt_x"/>
                                          </p:val>
                                        </p:tav>
                                      </p:tavLst>
                                    </p:anim>
                                    <p:anim calcmode="lin" valueType="num">
                                      <p:cBhvr additive="base">
                                        <p:cTn id="5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06"/>
                                        </p:tgtEl>
                                        <p:attrNameLst>
                                          <p:attrName>style.visibility</p:attrName>
                                        </p:attrNameLst>
                                      </p:cBhvr>
                                      <p:to>
                                        <p:strVal val="visible"/>
                                      </p:to>
                                    </p:set>
                                    <p:anim calcmode="lin" valueType="num">
                                      <p:cBhvr additive="base">
                                        <p:cTn id="55" dur="500" fill="hold"/>
                                        <p:tgtEl>
                                          <p:spTgt spid="8206"/>
                                        </p:tgtEl>
                                        <p:attrNameLst>
                                          <p:attrName>ppt_x</p:attrName>
                                        </p:attrNameLst>
                                      </p:cBhvr>
                                      <p:tavLst>
                                        <p:tav tm="0">
                                          <p:val>
                                            <p:strVal val="0-#ppt_w/2"/>
                                          </p:val>
                                        </p:tav>
                                        <p:tav tm="100000">
                                          <p:val>
                                            <p:strVal val="#ppt_x"/>
                                          </p:val>
                                        </p:tav>
                                      </p:tavLst>
                                    </p:anim>
                                    <p:anim calcmode="lin" valueType="num">
                                      <p:cBhvr additive="base">
                                        <p:cTn id="5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196"/>
                                        </p:tgtEl>
                                        <p:attrNameLst>
                                          <p:attrName>style.visibility</p:attrName>
                                        </p:attrNameLst>
                                      </p:cBhvr>
                                      <p:to>
                                        <p:strVal val="visible"/>
                                      </p:to>
                                    </p:set>
                                    <p:anim calcmode="lin" valueType="num">
                                      <p:cBhvr additive="base">
                                        <p:cTn id="61" dur="500" fill="hold"/>
                                        <p:tgtEl>
                                          <p:spTgt spid="8196"/>
                                        </p:tgtEl>
                                        <p:attrNameLst>
                                          <p:attrName>ppt_x</p:attrName>
                                        </p:attrNameLst>
                                      </p:cBhvr>
                                      <p:tavLst>
                                        <p:tav tm="0">
                                          <p:val>
                                            <p:strVal val="0-#ppt_w/2"/>
                                          </p:val>
                                        </p:tav>
                                        <p:tav tm="100000">
                                          <p:val>
                                            <p:strVal val="#ppt_x"/>
                                          </p:val>
                                        </p:tav>
                                      </p:tavLst>
                                    </p:anim>
                                    <p:anim calcmode="lin" valueType="num">
                                      <p:cBhvr additive="base">
                                        <p:cTn id="62"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03"/>
                                        </p:tgtEl>
                                        <p:attrNameLst>
                                          <p:attrName>style.visibility</p:attrName>
                                        </p:attrNameLst>
                                      </p:cBhvr>
                                      <p:to>
                                        <p:strVal val="visible"/>
                                      </p:to>
                                    </p:set>
                                    <p:anim calcmode="lin" valueType="num">
                                      <p:cBhvr additive="base">
                                        <p:cTn id="67" dur="500" fill="hold"/>
                                        <p:tgtEl>
                                          <p:spTgt spid="8203"/>
                                        </p:tgtEl>
                                        <p:attrNameLst>
                                          <p:attrName>ppt_x</p:attrName>
                                        </p:attrNameLst>
                                      </p:cBhvr>
                                      <p:tavLst>
                                        <p:tav tm="0">
                                          <p:val>
                                            <p:strVal val="0-#ppt_w/2"/>
                                          </p:val>
                                        </p:tav>
                                        <p:tav tm="100000">
                                          <p:val>
                                            <p:strVal val="#ppt_x"/>
                                          </p:val>
                                        </p:tav>
                                      </p:tavLst>
                                    </p:anim>
                                    <p:anim calcmode="lin" valueType="num">
                                      <p:cBhvr additive="base">
                                        <p:cTn id="6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nimBg="1"/>
      <p:bldP spid="8197" grpId="0" animBg="1"/>
      <p:bldP spid="8198" grpId="0" animBg="1"/>
      <p:bldP spid="8199" grpId="0" animBg="1"/>
      <p:bldP spid="8201" grpId="0" autoUpdateAnimBg="0"/>
      <p:bldP spid="8202" grpId="0" autoUpdateAnimBg="0"/>
      <p:bldP spid="8203" grpId="0" autoUpdateAnimBg="0"/>
      <p:bldP spid="8204" grpId="0" autoUpdateAnimBg="0"/>
      <p:bldP spid="8205" grpId="0" animBg="1"/>
      <p:bldP spid="820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VC-037S.JPG"/>
          <p:cNvPicPr>
            <a:picLocks noChangeAspect="1" noChangeArrowheads="1"/>
          </p:cNvPicPr>
          <p:nvPr/>
        </p:nvPicPr>
        <p:blipFill>
          <a:blip r:embed="rId2"/>
          <a:srcRect l="23399" r="7875"/>
          <a:stretch>
            <a:fillRect/>
          </a:stretch>
        </p:blipFill>
        <p:spPr bwMode="auto">
          <a:xfrm>
            <a:off x="2514600" y="1371600"/>
            <a:ext cx="4195763" cy="4578350"/>
          </a:xfrm>
          <a:prstGeom prst="rect">
            <a:avLst/>
          </a:prstGeom>
          <a:noFill/>
          <a:ln w="9525">
            <a:noFill/>
            <a:miter lim="800000"/>
            <a:headEnd/>
            <a:tailEnd/>
          </a:ln>
        </p:spPr>
      </p:pic>
      <p:sp>
        <p:nvSpPr>
          <p:cNvPr id="9219" name="Text Box 3"/>
          <p:cNvSpPr txBox="1">
            <a:spLocks noChangeArrowheads="1"/>
          </p:cNvSpPr>
          <p:nvPr/>
        </p:nvSpPr>
        <p:spPr bwMode="auto">
          <a:xfrm>
            <a:off x="3276600" y="609600"/>
            <a:ext cx="3124200" cy="457200"/>
          </a:xfrm>
          <a:prstGeom prst="rect">
            <a:avLst/>
          </a:prstGeom>
          <a:noFill/>
          <a:ln w="9525">
            <a:noFill/>
            <a:miter lim="800000"/>
            <a:headEnd/>
            <a:tailEnd/>
          </a:ln>
        </p:spPr>
        <p:txBody>
          <a:bodyPr>
            <a:spAutoFit/>
          </a:bodyPr>
          <a:lstStyle/>
          <a:p>
            <a:pPr>
              <a:spcBef>
                <a:spcPct val="50000"/>
              </a:spcBef>
            </a:pPr>
            <a:r>
              <a:rPr lang="en-US" b="1"/>
              <a:t>Sacrum</a:t>
            </a:r>
            <a:endParaRPr lang="en-US"/>
          </a:p>
        </p:txBody>
      </p:sp>
      <p:sp>
        <p:nvSpPr>
          <p:cNvPr id="9220" name="Line 4"/>
          <p:cNvSpPr>
            <a:spLocks noChangeShapeType="1"/>
          </p:cNvSpPr>
          <p:nvPr/>
        </p:nvSpPr>
        <p:spPr bwMode="auto">
          <a:xfrm>
            <a:off x="1447800" y="3505200"/>
            <a:ext cx="3200400" cy="152400"/>
          </a:xfrm>
          <a:prstGeom prst="line">
            <a:avLst/>
          </a:prstGeom>
          <a:noFill/>
          <a:ln w="9525">
            <a:solidFill>
              <a:srgbClr val="00CC00"/>
            </a:solidFill>
            <a:round/>
            <a:headEnd/>
            <a:tailEnd type="triangle" w="med" len="med"/>
          </a:ln>
        </p:spPr>
        <p:txBody>
          <a:bodyPr wrap="none" anchor="ctr"/>
          <a:lstStyle/>
          <a:p>
            <a:endParaRPr lang="en-US"/>
          </a:p>
        </p:txBody>
      </p:sp>
      <p:sp>
        <p:nvSpPr>
          <p:cNvPr id="9222" name="Line 6"/>
          <p:cNvSpPr>
            <a:spLocks noChangeShapeType="1"/>
          </p:cNvSpPr>
          <p:nvPr/>
        </p:nvSpPr>
        <p:spPr bwMode="auto">
          <a:xfrm>
            <a:off x="1143000" y="1219200"/>
            <a:ext cx="2286000" cy="1524000"/>
          </a:xfrm>
          <a:prstGeom prst="line">
            <a:avLst/>
          </a:prstGeom>
          <a:noFill/>
          <a:ln w="9525">
            <a:solidFill>
              <a:srgbClr val="00CC00"/>
            </a:solidFill>
            <a:round/>
            <a:headEnd/>
            <a:tailEnd type="triangle" w="med" len="med"/>
          </a:ln>
        </p:spPr>
        <p:txBody>
          <a:bodyPr wrap="none" anchor="ctr"/>
          <a:lstStyle/>
          <a:p>
            <a:endParaRPr lang="en-US"/>
          </a:p>
        </p:txBody>
      </p:sp>
      <p:sp>
        <p:nvSpPr>
          <p:cNvPr id="9223" name="Line 7"/>
          <p:cNvSpPr>
            <a:spLocks noChangeShapeType="1"/>
          </p:cNvSpPr>
          <p:nvPr/>
        </p:nvSpPr>
        <p:spPr bwMode="auto">
          <a:xfrm flipH="1">
            <a:off x="5257800" y="4267200"/>
            <a:ext cx="2057400" cy="76200"/>
          </a:xfrm>
          <a:prstGeom prst="line">
            <a:avLst/>
          </a:prstGeom>
          <a:noFill/>
          <a:ln w="9525">
            <a:solidFill>
              <a:srgbClr val="00CC00"/>
            </a:solidFill>
            <a:round/>
            <a:headEnd/>
            <a:tailEnd type="triangle" w="med" len="med"/>
          </a:ln>
        </p:spPr>
        <p:txBody>
          <a:bodyPr wrap="none" anchor="ctr"/>
          <a:lstStyle/>
          <a:p>
            <a:endParaRPr lang="en-US"/>
          </a:p>
        </p:txBody>
      </p:sp>
      <p:sp>
        <p:nvSpPr>
          <p:cNvPr id="9225" name="Line 9"/>
          <p:cNvSpPr>
            <a:spLocks noChangeShapeType="1"/>
          </p:cNvSpPr>
          <p:nvPr/>
        </p:nvSpPr>
        <p:spPr bwMode="auto">
          <a:xfrm flipH="1">
            <a:off x="4572000" y="1676400"/>
            <a:ext cx="2819400" cy="1066800"/>
          </a:xfrm>
          <a:prstGeom prst="line">
            <a:avLst/>
          </a:prstGeom>
          <a:noFill/>
          <a:ln w="9525">
            <a:solidFill>
              <a:srgbClr val="00CC00"/>
            </a:solidFill>
            <a:round/>
            <a:headEnd/>
            <a:tailEnd type="triangle" w="med" len="med"/>
          </a:ln>
        </p:spPr>
        <p:txBody>
          <a:bodyPr wrap="none" anchor="ctr"/>
          <a:lstStyle/>
          <a:p>
            <a:endParaRPr lang="en-US"/>
          </a:p>
        </p:txBody>
      </p:sp>
      <p:sp>
        <p:nvSpPr>
          <p:cNvPr id="9226" name="Text Box 10"/>
          <p:cNvSpPr txBox="1">
            <a:spLocks noChangeArrowheads="1"/>
          </p:cNvSpPr>
          <p:nvPr/>
        </p:nvSpPr>
        <p:spPr bwMode="auto">
          <a:xfrm>
            <a:off x="533400" y="914400"/>
            <a:ext cx="685800" cy="457200"/>
          </a:xfrm>
          <a:prstGeom prst="rect">
            <a:avLst/>
          </a:prstGeom>
          <a:noFill/>
          <a:ln w="9525">
            <a:noFill/>
            <a:miter lim="800000"/>
            <a:headEnd/>
            <a:tailEnd/>
          </a:ln>
        </p:spPr>
        <p:txBody>
          <a:bodyPr>
            <a:spAutoFit/>
          </a:bodyPr>
          <a:lstStyle/>
          <a:p>
            <a:pPr>
              <a:spcBef>
                <a:spcPct val="50000"/>
              </a:spcBef>
            </a:pPr>
            <a:r>
              <a:rPr lang="en-US"/>
              <a:t>Ala</a:t>
            </a:r>
          </a:p>
        </p:txBody>
      </p:sp>
      <p:sp>
        <p:nvSpPr>
          <p:cNvPr id="9227" name="Text Box 11"/>
          <p:cNvSpPr txBox="1">
            <a:spLocks noChangeArrowheads="1"/>
          </p:cNvSpPr>
          <p:nvPr/>
        </p:nvSpPr>
        <p:spPr bwMode="auto">
          <a:xfrm>
            <a:off x="381000" y="2819400"/>
            <a:ext cx="1143000" cy="1187450"/>
          </a:xfrm>
          <a:prstGeom prst="rect">
            <a:avLst/>
          </a:prstGeom>
          <a:noFill/>
          <a:ln w="9525">
            <a:noFill/>
            <a:miter lim="800000"/>
            <a:headEnd/>
            <a:tailEnd/>
          </a:ln>
        </p:spPr>
        <p:txBody>
          <a:bodyPr>
            <a:spAutoFit/>
          </a:bodyPr>
          <a:lstStyle/>
          <a:p>
            <a:pPr>
              <a:spcBef>
                <a:spcPct val="50000"/>
              </a:spcBef>
            </a:pPr>
            <a:r>
              <a:rPr lang="en-US"/>
              <a:t>Median Sacral Crest</a:t>
            </a:r>
          </a:p>
        </p:txBody>
      </p:sp>
      <p:sp>
        <p:nvSpPr>
          <p:cNvPr id="9228" name="Text Box 12"/>
          <p:cNvSpPr txBox="1">
            <a:spLocks noChangeArrowheads="1"/>
          </p:cNvSpPr>
          <p:nvPr/>
        </p:nvSpPr>
        <p:spPr bwMode="auto">
          <a:xfrm>
            <a:off x="7315200" y="3733800"/>
            <a:ext cx="1463675" cy="1187450"/>
          </a:xfrm>
          <a:prstGeom prst="rect">
            <a:avLst/>
          </a:prstGeom>
          <a:noFill/>
          <a:ln w="9525">
            <a:noFill/>
            <a:miter lim="800000"/>
            <a:headEnd/>
            <a:tailEnd/>
          </a:ln>
        </p:spPr>
        <p:txBody>
          <a:bodyPr>
            <a:spAutoFit/>
          </a:bodyPr>
          <a:lstStyle/>
          <a:p>
            <a:r>
              <a:rPr lang="en-US"/>
              <a:t>Posterior Sacral Foramen</a:t>
            </a:r>
          </a:p>
        </p:txBody>
      </p:sp>
      <p:sp>
        <p:nvSpPr>
          <p:cNvPr id="9229" name="Line 13"/>
          <p:cNvSpPr>
            <a:spLocks noChangeShapeType="1"/>
          </p:cNvSpPr>
          <p:nvPr/>
        </p:nvSpPr>
        <p:spPr bwMode="auto">
          <a:xfrm flipV="1">
            <a:off x="1295400" y="4419600"/>
            <a:ext cx="2438400" cy="1676400"/>
          </a:xfrm>
          <a:prstGeom prst="line">
            <a:avLst/>
          </a:prstGeom>
          <a:noFill/>
          <a:ln w="9525">
            <a:solidFill>
              <a:srgbClr val="00CC00"/>
            </a:solidFill>
            <a:round/>
            <a:headEnd/>
            <a:tailEnd type="triangle" w="med" len="med"/>
          </a:ln>
        </p:spPr>
        <p:txBody>
          <a:bodyPr wrap="none" anchor="ctr"/>
          <a:lstStyle/>
          <a:p>
            <a:endParaRPr lang="en-US"/>
          </a:p>
        </p:txBody>
      </p:sp>
      <p:sp>
        <p:nvSpPr>
          <p:cNvPr id="9230" name="Text Box 14"/>
          <p:cNvSpPr txBox="1">
            <a:spLocks noChangeArrowheads="1"/>
          </p:cNvSpPr>
          <p:nvPr/>
        </p:nvSpPr>
        <p:spPr bwMode="auto">
          <a:xfrm>
            <a:off x="304800" y="5410200"/>
            <a:ext cx="1143000" cy="1187450"/>
          </a:xfrm>
          <a:prstGeom prst="rect">
            <a:avLst/>
          </a:prstGeom>
          <a:noFill/>
          <a:ln w="9525">
            <a:noFill/>
            <a:miter lim="800000"/>
            <a:headEnd/>
            <a:tailEnd/>
          </a:ln>
        </p:spPr>
        <p:txBody>
          <a:bodyPr>
            <a:spAutoFit/>
          </a:bodyPr>
          <a:lstStyle/>
          <a:p>
            <a:pPr>
              <a:spcBef>
                <a:spcPct val="50000"/>
              </a:spcBef>
            </a:pPr>
            <a:r>
              <a:rPr lang="en-US"/>
              <a:t>Lateral Sacral Crest</a:t>
            </a:r>
          </a:p>
        </p:txBody>
      </p:sp>
      <p:sp>
        <p:nvSpPr>
          <p:cNvPr id="9231" name="Text Box 15"/>
          <p:cNvSpPr txBox="1">
            <a:spLocks noChangeArrowheads="1"/>
          </p:cNvSpPr>
          <p:nvPr/>
        </p:nvSpPr>
        <p:spPr bwMode="auto">
          <a:xfrm>
            <a:off x="7467600" y="1295400"/>
            <a:ext cx="1143000" cy="822325"/>
          </a:xfrm>
          <a:prstGeom prst="rect">
            <a:avLst/>
          </a:prstGeom>
          <a:noFill/>
          <a:ln w="9525">
            <a:noFill/>
            <a:miter lim="800000"/>
            <a:headEnd/>
            <a:tailEnd/>
          </a:ln>
        </p:spPr>
        <p:txBody>
          <a:bodyPr>
            <a:spAutoFit/>
          </a:bodyPr>
          <a:lstStyle/>
          <a:p>
            <a:pPr>
              <a:spcBef>
                <a:spcPct val="50000"/>
              </a:spcBef>
            </a:pPr>
            <a:r>
              <a:rPr lang="en-US"/>
              <a:t>Sacral Canal</a:t>
            </a:r>
          </a:p>
        </p:txBody>
      </p:sp>
    </p:spTree>
    <p:extLst>
      <p:ext uri="{BB962C8B-B14F-4D97-AF65-F5344CB8AC3E}">
        <p14:creationId xmlns:p14="http://schemas.microsoft.com/office/powerpoint/2010/main" val="35512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additive="base">
                                        <p:cTn id="13" dur="500" fill="hold"/>
                                        <p:tgtEl>
                                          <p:spTgt spid="9222"/>
                                        </p:tgtEl>
                                        <p:attrNameLst>
                                          <p:attrName>ppt_x</p:attrName>
                                        </p:attrNameLst>
                                      </p:cBhvr>
                                      <p:tavLst>
                                        <p:tav tm="0">
                                          <p:val>
                                            <p:strVal val="0-#ppt_w/2"/>
                                          </p:val>
                                        </p:tav>
                                        <p:tav tm="100000">
                                          <p:val>
                                            <p:strVal val="#ppt_x"/>
                                          </p:val>
                                        </p:tav>
                                      </p:tavLst>
                                    </p:anim>
                                    <p:anim calcmode="lin" valueType="num">
                                      <p:cBhvr additive="base">
                                        <p:cTn id="14"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6"/>
                                        </p:tgtEl>
                                        <p:attrNameLst>
                                          <p:attrName>style.visibility</p:attrName>
                                        </p:attrNameLst>
                                      </p:cBhvr>
                                      <p:to>
                                        <p:strVal val="visible"/>
                                      </p:to>
                                    </p:set>
                                    <p:anim calcmode="lin" valueType="num">
                                      <p:cBhvr additive="base">
                                        <p:cTn id="19" dur="500" fill="hold"/>
                                        <p:tgtEl>
                                          <p:spTgt spid="9226"/>
                                        </p:tgtEl>
                                        <p:attrNameLst>
                                          <p:attrName>ppt_x</p:attrName>
                                        </p:attrNameLst>
                                      </p:cBhvr>
                                      <p:tavLst>
                                        <p:tav tm="0">
                                          <p:val>
                                            <p:strVal val="0-#ppt_w/2"/>
                                          </p:val>
                                        </p:tav>
                                        <p:tav tm="100000">
                                          <p:val>
                                            <p:strVal val="#ppt_x"/>
                                          </p:val>
                                        </p:tav>
                                      </p:tavLst>
                                    </p:anim>
                                    <p:anim calcmode="lin" valueType="num">
                                      <p:cBhvr additive="base">
                                        <p:cTn id="20" dur="500" fill="hold"/>
                                        <p:tgtEl>
                                          <p:spTgt spid="92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additive="base">
                                        <p:cTn id="25" dur="500" fill="hold"/>
                                        <p:tgtEl>
                                          <p:spTgt spid="9220"/>
                                        </p:tgtEl>
                                        <p:attrNameLst>
                                          <p:attrName>ppt_x</p:attrName>
                                        </p:attrNameLst>
                                      </p:cBhvr>
                                      <p:tavLst>
                                        <p:tav tm="0">
                                          <p:val>
                                            <p:strVal val="0-#ppt_w/2"/>
                                          </p:val>
                                        </p:tav>
                                        <p:tav tm="100000">
                                          <p:val>
                                            <p:strVal val="#ppt_x"/>
                                          </p:val>
                                        </p:tav>
                                      </p:tavLst>
                                    </p:anim>
                                    <p:anim calcmode="lin" valueType="num">
                                      <p:cBhvr additive="base">
                                        <p:cTn id="26"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27"/>
                                        </p:tgtEl>
                                        <p:attrNameLst>
                                          <p:attrName>style.visibility</p:attrName>
                                        </p:attrNameLst>
                                      </p:cBhvr>
                                      <p:to>
                                        <p:strVal val="visible"/>
                                      </p:to>
                                    </p:set>
                                    <p:anim calcmode="lin" valueType="num">
                                      <p:cBhvr additive="base">
                                        <p:cTn id="31" dur="500" fill="hold"/>
                                        <p:tgtEl>
                                          <p:spTgt spid="9227"/>
                                        </p:tgtEl>
                                        <p:attrNameLst>
                                          <p:attrName>ppt_x</p:attrName>
                                        </p:attrNameLst>
                                      </p:cBhvr>
                                      <p:tavLst>
                                        <p:tav tm="0">
                                          <p:val>
                                            <p:strVal val="0-#ppt_w/2"/>
                                          </p:val>
                                        </p:tav>
                                        <p:tav tm="100000">
                                          <p:val>
                                            <p:strVal val="#ppt_x"/>
                                          </p:val>
                                        </p:tav>
                                      </p:tavLst>
                                    </p:anim>
                                    <p:anim calcmode="lin" valueType="num">
                                      <p:cBhvr additive="base">
                                        <p:cTn id="32" dur="500" fill="hold"/>
                                        <p:tgtEl>
                                          <p:spTgt spid="92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29"/>
                                        </p:tgtEl>
                                        <p:attrNameLst>
                                          <p:attrName>style.visibility</p:attrName>
                                        </p:attrNameLst>
                                      </p:cBhvr>
                                      <p:to>
                                        <p:strVal val="visible"/>
                                      </p:to>
                                    </p:set>
                                    <p:anim calcmode="lin" valueType="num">
                                      <p:cBhvr additive="base">
                                        <p:cTn id="37" dur="500" fill="hold"/>
                                        <p:tgtEl>
                                          <p:spTgt spid="9229"/>
                                        </p:tgtEl>
                                        <p:attrNameLst>
                                          <p:attrName>ppt_x</p:attrName>
                                        </p:attrNameLst>
                                      </p:cBhvr>
                                      <p:tavLst>
                                        <p:tav tm="0">
                                          <p:val>
                                            <p:strVal val="0-#ppt_w/2"/>
                                          </p:val>
                                        </p:tav>
                                        <p:tav tm="100000">
                                          <p:val>
                                            <p:strVal val="#ppt_x"/>
                                          </p:val>
                                        </p:tav>
                                      </p:tavLst>
                                    </p:anim>
                                    <p:anim calcmode="lin" valueType="num">
                                      <p:cBhvr additive="base">
                                        <p:cTn id="38" dur="500" fill="hold"/>
                                        <p:tgtEl>
                                          <p:spTgt spid="922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30"/>
                                        </p:tgtEl>
                                        <p:attrNameLst>
                                          <p:attrName>style.visibility</p:attrName>
                                        </p:attrNameLst>
                                      </p:cBhvr>
                                      <p:to>
                                        <p:strVal val="visible"/>
                                      </p:to>
                                    </p:set>
                                    <p:anim calcmode="lin" valueType="num">
                                      <p:cBhvr additive="base">
                                        <p:cTn id="43" dur="500" fill="hold"/>
                                        <p:tgtEl>
                                          <p:spTgt spid="9230"/>
                                        </p:tgtEl>
                                        <p:attrNameLst>
                                          <p:attrName>ppt_x</p:attrName>
                                        </p:attrNameLst>
                                      </p:cBhvr>
                                      <p:tavLst>
                                        <p:tav tm="0">
                                          <p:val>
                                            <p:strVal val="0-#ppt_w/2"/>
                                          </p:val>
                                        </p:tav>
                                        <p:tav tm="100000">
                                          <p:val>
                                            <p:strVal val="#ppt_x"/>
                                          </p:val>
                                        </p:tav>
                                      </p:tavLst>
                                    </p:anim>
                                    <p:anim calcmode="lin" valueType="num">
                                      <p:cBhvr additive="base">
                                        <p:cTn id="44" dur="500" fill="hold"/>
                                        <p:tgtEl>
                                          <p:spTgt spid="923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25"/>
                                        </p:tgtEl>
                                        <p:attrNameLst>
                                          <p:attrName>style.visibility</p:attrName>
                                        </p:attrNameLst>
                                      </p:cBhvr>
                                      <p:to>
                                        <p:strVal val="visible"/>
                                      </p:to>
                                    </p:set>
                                    <p:anim calcmode="lin" valueType="num">
                                      <p:cBhvr additive="base">
                                        <p:cTn id="49" dur="500" fill="hold"/>
                                        <p:tgtEl>
                                          <p:spTgt spid="9225"/>
                                        </p:tgtEl>
                                        <p:attrNameLst>
                                          <p:attrName>ppt_x</p:attrName>
                                        </p:attrNameLst>
                                      </p:cBhvr>
                                      <p:tavLst>
                                        <p:tav tm="0">
                                          <p:val>
                                            <p:strVal val="0-#ppt_w/2"/>
                                          </p:val>
                                        </p:tav>
                                        <p:tav tm="100000">
                                          <p:val>
                                            <p:strVal val="#ppt_x"/>
                                          </p:val>
                                        </p:tav>
                                      </p:tavLst>
                                    </p:anim>
                                    <p:anim calcmode="lin" valueType="num">
                                      <p:cBhvr additive="base">
                                        <p:cTn id="50" dur="500" fill="hold"/>
                                        <p:tgtEl>
                                          <p:spTgt spid="922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231"/>
                                        </p:tgtEl>
                                        <p:attrNameLst>
                                          <p:attrName>style.visibility</p:attrName>
                                        </p:attrNameLst>
                                      </p:cBhvr>
                                      <p:to>
                                        <p:strVal val="visible"/>
                                      </p:to>
                                    </p:set>
                                    <p:anim calcmode="lin" valueType="num">
                                      <p:cBhvr additive="base">
                                        <p:cTn id="55" dur="500" fill="hold"/>
                                        <p:tgtEl>
                                          <p:spTgt spid="9231"/>
                                        </p:tgtEl>
                                        <p:attrNameLst>
                                          <p:attrName>ppt_x</p:attrName>
                                        </p:attrNameLst>
                                      </p:cBhvr>
                                      <p:tavLst>
                                        <p:tav tm="0">
                                          <p:val>
                                            <p:strVal val="0-#ppt_w/2"/>
                                          </p:val>
                                        </p:tav>
                                        <p:tav tm="100000">
                                          <p:val>
                                            <p:strVal val="#ppt_x"/>
                                          </p:val>
                                        </p:tav>
                                      </p:tavLst>
                                    </p:anim>
                                    <p:anim calcmode="lin" valueType="num">
                                      <p:cBhvr additive="base">
                                        <p:cTn id="56" dur="500" fill="hold"/>
                                        <p:tgtEl>
                                          <p:spTgt spid="923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223"/>
                                        </p:tgtEl>
                                        <p:attrNameLst>
                                          <p:attrName>style.visibility</p:attrName>
                                        </p:attrNameLst>
                                      </p:cBhvr>
                                      <p:to>
                                        <p:strVal val="visible"/>
                                      </p:to>
                                    </p:set>
                                    <p:anim calcmode="lin" valueType="num">
                                      <p:cBhvr additive="base">
                                        <p:cTn id="61" dur="500" fill="hold"/>
                                        <p:tgtEl>
                                          <p:spTgt spid="9223"/>
                                        </p:tgtEl>
                                        <p:attrNameLst>
                                          <p:attrName>ppt_x</p:attrName>
                                        </p:attrNameLst>
                                      </p:cBhvr>
                                      <p:tavLst>
                                        <p:tav tm="0">
                                          <p:val>
                                            <p:strVal val="0-#ppt_w/2"/>
                                          </p:val>
                                        </p:tav>
                                        <p:tav tm="100000">
                                          <p:val>
                                            <p:strVal val="#ppt_x"/>
                                          </p:val>
                                        </p:tav>
                                      </p:tavLst>
                                    </p:anim>
                                    <p:anim calcmode="lin" valueType="num">
                                      <p:cBhvr additive="base">
                                        <p:cTn id="62" dur="500" fill="hold"/>
                                        <p:tgtEl>
                                          <p:spTgt spid="922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9228"/>
                                        </p:tgtEl>
                                        <p:attrNameLst>
                                          <p:attrName>style.visibility</p:attrName>
                                        </p:attrNameLst>
                                      </p:cBhvr>
                                      <p:to>
                                        <p:strVal val="visible"/>
                                      </p:to>
                                    </p:set>
                                    <p:anim calcmode="lin" valueType="num">
                                      <p:cBhvr additive="base">
                                        <p:cTn id="67" dur="500" fill="hold"/>
                                        <p:tgtEl>
                                          <p:spTgt spid="9228"/>
                                        </p:tgtEl>
                                        <p:attrNameLst>
                                          <p:attrName>ppt_x</p:attrName>
                                        </p:attrNameLst>
                                      </p:cBhvr>
                                      <p:tavLst>
                                        <p:tav tm="0">
                                          <p:val>
                                            <p:strVal val="0-#ppt_w/2"/>
                                          </p:val>
                                        </p:tav>
                                        <p:tav tm="100000">
                                          <p:val>
                                            <p:strVal val="#ppt_x"/>
                                          </p:val>
                                        </p:tav>
                                      </p:tavLst>
                                    </p:anim>
                                    <p:anim calcmode="lin" valueType="num">
                                      <p:cBhvr additive="base">
                                        <p:cTn id="68" dur="500" fill="hold"/>
                                        <p:tgtEl>
                                          <p:spTgt spid="9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0" grpId="0" animBg="1"/>
      <p:bldP spid="9222" grpId="0" animBg="1"/>
      <p:bldP spid="9223" grpId="0" animBg="1"/>
      <p:bldP spid="9225" grpId="0" animBg="1"/>
      <p:bldP spid="9226" grpId="0" autoUpdateAnimBg="0"/>
      <p:bldP spid="9227" grpId="0" autoUpdateAnimBg="0"/>
      <p:bldP spid="9228" grpId="0" autoUpdateAnimBg="0"/>
      <p:bldP spid="9229" grpId="0" animBg="1"/>
      <p:bldP spid="9230" grpId="0" autoUpdateAnimBg="0"/>
      <p:bldP spid="923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Ribs</a:t>
            </a:r>
            <a:endParaRPr lang="en-US" dirty="0"/>
          </a:p>
        </p:txBody>
      </p:sp>
      <p:sp>
        <p:nvSpPr>
          <p:cNvPr id="3" name="Content Placeholder 2"/>
          <p:cNvSpPr>
            <a:spLocks noGrp="1"/>
          </p:cNvSpPr>
          <p:nvPr>
            <p:ph idx="1"/>
          </p:nvPr>
        </p:nvSpPr>
        <p:spPr/>
        <p:txBody>
          <a:bodyPr/>
          <a:lstStyle/>
          <a:p>
            <a:r>
              <a:rPr lang="en-US" dirty="0" smtClean="0"/>
              <a:t>Composed of 12 pairs (24 bones) and the Sternum</a:t>
            </a:r>
          </a:p>
          <a:p>
            <a:r>
              <a:rPr lang="en-US" sz="2400" dirty="0"/>
              <a:t>The ribs are shaped like crescents, with one end flattened and the other end rounded. The rounded ends are attached at joints to the thoracic vertebrae at the back and the flattened ends </a:t>
            </a:r>
            <a:r>
              <a:rPr lang="en-US" sz="2400" dirty="0" smtClean="0"/>
              <a:t>come </a:t>
            </a:r>
            <a:r>
              <a:rPr lang="en-US" sz="2400" dirty="0"/>
              <a:t>together at the sternum, in the front</a:t>
            </a:r>
            <a:r>
              <a:rPr lang="en-US" dirty="0" smtClean="0"/>
              <a:t>.</a:t>
            </a:r>
          </a:p>
          <a:p>
            <a:r>
              <a:rPr lang="en-US" sz="2400" dirty="0"/>
              <a:t>The upper seven pairs of ribs attach to the sternum with costal cartilage and are known as “true ribs.</a:t>
            </a:r>
          </a:p>
        </p:txBody>
      </p:sp>
    </p:spTree>
    <p:extLst>
      <p:ext uri="{BB962C8B-B14F-4D97-AF65-F5344CB8AC3E}">
        <p14:creationId xmlns:p14="http://schemas.microsoft.com/office/powerpoint/2010/main" val="2677434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Ribs</a:t>
            </a:r>
            <a:endParaRPr lang="en-US" dirty="0"/>
          </a:p>
        </p:txBody>
      </p:sp>
      <p:sp>
        <p:nvSpPr>
          <p:cNvPr id="3" name="Content Placeholder 2"/>
          <p:cNvSpPr>
            <a:spLocks noGrp="1"/>
          </p:cNvSpPr>
          <p:nvPr>
            <p:ph idx="1"/>
          </p:nvPr>
        </p:nvSpPr>
        <p:spPr/>
        <p:txBody>
          <a:bodyPr>
            <a:normAutofit/>
          </a:bodyPr>
          <a:lstStyle/>
          <a:p>
            <a:r>
              <a:rPr lang="en-US" sz="2400" dirty="0"/>
              <a:t>The 8th through 10th ribs have non-costal cartilage which connects them to the ribs above. The last two ribs are called “free ribs” because they do not attach to the sternum or to other ribs and simply “hang free.” The length of each rib increases from number one to seven and then decreases until rib pair number 12. The first rib is the shortest, broadest, flattest, and most curved.</a:t>
            </a:r>
          </a:p>
        </p:txBody>
      </p:sp>
    </p:spTree>
    <p:extLst>
      <p:ext uri="{BB962C8B-B14F-4D97-AF65-F5344CB8AC3E}">
        <p14:creationId xmlns:p14="http://schemas.microsoft.com/office/powerpoint/2010/main" val="223734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edicalook.com/systems_images/Rib_cage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41" y="98097"/>
            <a:ext cx="7629659" cy="6531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41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MVC-031S.JPG"/>
          <p:cNvPicPr>
            <a:picLocks noChangeAspect="1" noChangeArrowheads="1"/>
          </p:cNvPicPr>
          <p:nvPr/>
        </p:nvPicPr>
        <p:blipFill>
          <a:blip r:embed="rId2"/>
          <a:srcRect t="12500" b="20900"/>
          <a:stretch>
            <a:fillRect/>
          </a:stretch>
        </p:blipFill>
        <p:spPr bwMode="auto">
          <a:xfrm>
            <a:off x="228600" y="3429000"/>
            <a:ext cx="5484813" cy="2740025"/>
          </a:xfrm>
          <a:prstGeom prst="rect">
            <a:avLst/>
          </a:prstGeom>
          <a:noFill/>
          <a:ln w="9525">
            <a:noFill/>
            <a:miter lim="800000"/>
            <a:headEnd/>
            <a:tailEnd/>
          </a:ln>
        </p:spPr>
      </p:pic>
      <p:sp>
        <p:nvSpPr>
          <p:cNvPr id="4099" name="Text Box 3"/>
          <p:cNvSpPr txBox="1">
            <a:spLocks noChangeArrowheads="1"/>
          </p:cNvSpPr>
          <p:nvPr/>
        </p:nvSpPr>
        <p:spPr bwMode="auto">
          <a:xfrm>
            <a:off x="685800" y="457200"/>
            <a:ext cx="3048000" cy="457200"/>
          </a:xfrm>
          <a:prstGeom prst="rect">
            <a:avLst/>
          </a:prstGeom>
          <a:noFill/>
          <a:ln w="9525">
            <a:noFill/>
            <a:miter lim="800000"/>
            <a:headEnd/>
            <a:tailEnd/>
          </a:ln>
        </p:spPr>
        <p:txBody>
          <a:bodyPr>
            <a:spAutoFit/>
          </a:bodyPr>
          <a:lstStyle/>
          <a:p>
            <a:pPr>
              <a:spcBef>
                <a:spcPct val="50000"/>
              </a:spcBef>
            </a:pPr>
            <a:r>
              <a:rPr lang="en-US" b="1"/>
              <a:t>Rib</a:t>
            </a:r>
            <a:endParaRPr lang="en-US"/>
          </a:p>
        </p:txBody>
      </p:sp>
      <p:sp>
        <p:nvSpPr>
          <p:cNvPr id="4100" name="Line 4"/>
          <p:cNvSpPr>
            <a:spLocks noChangeShapeType="1"/>
          </p:cNvSpPr>
          <p:nvPr/>
        </p:nvSpPr>
        <p:spPr bwMode="auto">
          <a:xfrm flipH="1">
            <a:off x="1143000" y="2362200"/>
            <a:ext cx="76200" cy="2667000"/>
          </a:xfrm>
          <a:prstGeom prst="line">
            <a:avLst/>
          </a:prstGeom>
          <a:noFill/>
          <a:ln w="9525">
            <a:solidFill>
              <a:srgbClr val="00CC00"/>
            </a:solidFill>
            <a:round/>
            <a:headEnd/>
            <a:tailEnd type="triangle" w="med" len="med"/>
          </a:ln>
        </p:spPr>
        <p:txBody>
          <a:bodyPr wrap="none" anchor="ctr"/>
          <a:lstStyle/>
          <a:p>
            <a:endParaRPr lang="en-US"/>
          </a:p>
        </p:txBody>
      </p:sp>
      <p:sp>
        <p:nvSpPr>
          <p:cNvPr id="4101" name="Line 5"/>
          <p:cNvSpPr>
            <a:spLocks noChangeShapeType="1"/>
          </p:cNvSpPr>
          <p:nvPr/>
        </p:nvSpPr>
        <p:spPr bwMode="auto">
          <a:xfrm flipH="1">
            <a:off x="5105400" y="4343400"/>
            <a:ext cx="1752600" cy="838200"/>
          </a:xfrm>
          <a:prstGeom prst="line">
            <a:avLst/>
          </a:prstGeom>
          <a:noFill/>
          <a:ln w="9525">
            <a:solidFill>
              <a:srgbClr val="00CC00"/>
            </a:solidFill>
            <a:round/>
            <a:headEnd/>
            <a:tailEnd type="triangle" w="med" len="med"/>
          </a:ln>
        </p:spPr>
        <p:txBody>
          <a:bodyPr wrap="none" anchor="ctr"/>
          <a:lstStyle/>
          <a:p>
            <a:endParaRPr lang="en-US"/>
          </a:p>
        </p:txBody>
      </p:sp>
      <p:sp>
        <p:nvSpPr>
          <p:cNvPr id="4102" name="Line 6"/>
          <p:cNvSpPr>
            <a:spLocks noChangeShapeType="1"/>
          </p:cNvSpPr>
          <p:nvPr/>
        </p:nvSpPr>
        <p:spPr bwMode="auto">
          <a:xfrm flipH="1" flipV="1">
            <a:off x="4724400" y="5486400"/>
            <a:ext cx="2133600" cy="838200"/>
          </a:xfrm>
          <a:prstGeom prst="line">
            <a:avLst/>
          </a:prstGeom>
          <a:noFill/>
          <a:ln w="9525">
            <a:solidFill>
              <a:srgbClr val="00CC00"/>
            </a:solidFill>
            <a:round/>
            <a:headEnd/>
            <a:tailEnd type="triangle" w="med" len="med"/>
          </a:ln>
        </p:spPr>
        <p:txBody>
          <a:bodyPr wrap="none" anchor="ctr"/>
          <a:lstStyle/>
          <a:p>
            <a:endParaRPr lang="en-US"/>
          </a:p>
        </p:txBody>
      </p:sp>
      <p:sp>
        <p:nvSpPr>
          <p:cNvPr id="4103" name="Line 7"/>
          <p:cNvSpPr>
            <a:spLocks noChangeShapeType="1"/>
          </p:cNvSpPr>
          <p:nvPr/>
        </p:nvSpPr>
        <p:spPr bwMode="auto">
          <a:xfrm flipH="1">
            <a:off x="5029200" y="2743200"/>
            <a:ext cx="0" cy="1828800"/>
          </a:xfrm>
          <a:prstGeom prst="line">
            <a:avLst/>
          </a:prstGeom>
          <a:noFill/>
          <a:ln w="9525">
            <a:solidFill>
              <a:srgbClr val="00CC00"/>
            </a:solidFill>
            <a:round/>
            <a:headEnd/>
            <a:tailEnd type="triangle" w="med" len="med"/>
          </a:ln>
        </p:spPr>
        <p:txBody>
          <a:bodyPr wrap="none" anchor="ctr"/>
          <a:lstStyle/>
          <a:p>
            <a:endParaRPr lang="en-US"/>
          </a:p>
        </p:txBody>
      </p:sp>
      <p:sp>
        <p:nvSpPr>
          <p:cNvPr id="4104" name="Line 8"/>
          <p:cNvSpPr>
            <a:spLocks noChangeShapeType="1"/>
          </p:cNvSpPr>
          <p:nvPr/>
        </p:nvSpPr>
        <p:spPr bwMode="auto">
          <a:xfrm flipH="1" flipV="1">
            <a:off x="4953000" y="5410200"/>
            <a:ext cx="1828800" cy="228600"/>
          </a:xfrm>
          <a:prstGeom prst="line">
            <a:avLst/>
          </a:prstGeom>
          <a:noFill/>
          <a:ln w="9525">
            <a:solidFill>
              <a:srgbClr val="00CC00"/>
            </a:solidFill>
            <a:round/>
            <a:headEnd/>
            <a:tailEnd type="triangle" w="med" len="med"/>
          </a:ln>
        </p:spPr>
        <p:txBody>
          <a:bodyPr wrap="none" anchor="ctr"/>
          <a:lstStyle/>
          <a:p>
            <a:endParaRPr lang="en-US"/>
          </a:p>
        </p:txBody>
      </p:sp>
      <p:sp>
        <p:nvSpPr>
          <p:cNvPr id="4105" name="Text Box 9"/>
          <p:cNvSpPr txBox="1">
            <a:spLocks noChangeArrowheads="1"/>
          </p:cNvSpPr>
          <p:nvPr/>
        </p:nvSpPr>
        <p:spPr bwMode="auto">
          <a:xfrm>
            <a:off x="914400" y="1371600"/>
            <a:ext cx="1219200" cy="822325"/>
          </a:xfrm>
          <a:prstGeom prst="rect">
            <a:avLst/>
          </a:prstGeom>
          <a:noFill/>
          <a:ln w="9525">
            <a:noFill/>
            <a:miter lim="800000"/>
            <a:headEnd/>
            <a:tailEnd/>
          </a:ln>
        </p:spPr>
        <p:txBody>
          <a:bodyPr>
            <a:spAutoFit/>
          </a:bodyPr>
          <a:lstStyle/>
          <a:p>
            <a:pPr>
              <a:spcBef>
                <a:spcPct val="50000"/>
              </a:spcBef>
            </a:pPr>
            <a:r>
              <a:rPr lang="en-US"/>
              <a:t>Sternal End</a:t>
            </a:r>
          </a:p>
        </p:txBody>
      </p:sp>
      <p:sp>
        <p:nvSpPr>
          <p:cNvPr id="4106" name="Text Box 10"/>
          <p:cNvSpPr txBox="1">
            <a:spLocks noChangeArrowheads="1"/>
          </p:cNvSpPr>
          <p:nvPr/>
        </p:nvSpPr>
        <p:spPr bwMode="auto">
          <a:xfrm>
            <a:off x="4572000" y="2209800"/>
            <a:ext cx="2743200" cy="457200"/>
          </a:xfrm>
          <a:prstGeom prst="rect">
            <a:avLst/>
          </a:prstGeom>
          <a:noFill/>
          <a:ln w="9525">
            <a:noFill/>
            <a:miter lim="800000"/>
            <a:headEnd/>
            <a:tailEnd/>
          </a:ln>
        </p:spPr>
        <p:txBody>
          <a:bodyPr>
            <a:spAutoFit/>
          </a:bodyPr>
          <a:lstStyle/>
          <a:p>
            <a:pPr>
              <a:spcBef>
                <a:spcPct val="50000"/>
              </a:spcBef>
            </a:pPr>
            <a:r>
              <a:rPr lang="en-US"/>
              <a:t>Angle</a:t>
            </a:r>
          </a:p>
        </p:txBody>
      </p:sp>
      <p:sp>
        <p:nvSpPr>
          <p:cNvPr id="4107" name="Text Box 11"/>
          <p:cNvSpPr txBox="1">
            <a:spLocks noChangeArrowheads="1"/>
          </p:cNvSpPr>
          <p:nvPr/>
        </p:nvSpPr>
        <p:spPr bwMode="auto">
          <a:xfrm>
            <a:off x="6858000" y="4114800"/>
            <a:ext cx="2057400" cy="457200"/>
          </a:xfrm>
          <a:prstGeom prst="rect">
            <a:avLst/>
          </a:prstGeom>
          <a:noFill/>
          <a:ln w="9525">
            <a:noFill/>
            <a:miter lim="800000"/>
            <a:headEnd/>
            <a:tailEnd/>
          </a:ln>
        </p:spPr>
        <p:txBody>
          <a:bodyPr>
            <a:spAutoFit/>
          </a:bodyPr>
          <a:lstStyle/>
          <a:p>
            <a:pPr>
              <a:spcBef>
                <a:spcPct val="50000"/>
              </a:spcBef>
            </a:pPr>
            <a:r>
              <a:rPr lang="en-US"/>
              <a:t>Tubercle</a:t>
            </a:r>
          </a:p>
        </p:txBody>
      </p:sp>
      <p:sp>
        <p:nvSpPr>
          <p:cNvPr id="4108" name="Text Box 12"/>
          <p:cNvSpPr txBox="1">
            <a:spLocks noChangeArrowheads="1"/>
          </p:cNvSpPr>
          <p:nvPr/>
        </p:nvSpPr>
        <p:spPr bwMode="auto">
          <a:xfrm>
            <a:off x="6781800" y="5410200"/>
            <a:ext cx="2133600" cy="457200"/>
          </a:xfrm>
          <a:prstGeom prst="rect">
            <a:avLst/>
          </a:prstGeom>
          <a:noFill/>
          <a:ln w="9525">
            <a:noFill/>
            <a:miter lim="800000"/>
            <a:headEnd/>
            <a:tailEnd/>
          </a:ln>
        </p:spPr>
        <p:txBody>
          <a:bodyPr>
            <a:spAutoFit/>
          </a:bodyPr>
          <a:lstStyle/>
          <a:p>
            <a:pPr>
              <a:spcBef>
                <a:spcPct val="50000"/>
              </a:spcBef>
            </a:pPr>
            <a:r>
              <a:rPr lang="en-US"/>
              <a:t>Neck</a:t>
            </a:r>
          </a:p>
        </p:txBody>
      </p:sp>
      <p:sp>
        <p:nvSpPr>
          <p:cNvPr id="4109" name="Text Box 13"/>
          <p:cNvSpPr txBox="1">
            <a:spLocks noChangeArrowheads="1"/>
          </p:cNvSpPr>
          <p:nvPr/>
        </p:nvSpPr>
        <p:spPr bwMode="auto">
          <a:xfrm>
            <a:off x="6934200" y="6096000"/>
            <a:ext cx="1447800" cy="457200"/>
          </a:xfrm>
          <a:prstGeom prst="rect">
            <a:avLst/>
          </a:prstGeom>
          <a:noFill/>
          <a:ln w="9525">
            <a:noFill/>
            <a:miter lim="800000"/>
            <a:headEnd/>
            <a:tailEnd/>
          </a:ln>
        </p:spPr>
        <p:txBody>
          <a:bodyPr>
            <a:spAutoFit/>
          </a:bodyPr>
          <a:lstStyle/>
          <a:p>
            <a:pPr>
              <a:spcBef>
                <a:spcPct val="50000"/>
              </a:spcBef>
            </a:pPr>
            <a:r>
              <a:rPr lang="en-US" dirty="0"/>
              <a:t>Head</a:t>
            </a:r>
          </a:p>
        </p:txBody>
      </p:sp>
    </p:spTree>
    <p:extLst>
      <p:ext uri="{BB962C8B-B14F-4D97-AF65-F5344CB8AC3E}">
        <p14:creationId xmlns:p14="http://schemas.microsoft.com/office/powerpoint/2010/main" val="267354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0-#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0-#ppt_w/2"/>
                                          </p:val>
                                        </p:tav>
                                        <p:tav tm="100000">
                                          <p:val>
                                            <p:strVal val="#ppt_x"/>
                                          </p:val>
                                        </p:tav>
                                      </p:tavLst>
                                    </p:anim>
                                    <p:anim calcmode="lin" valueType="num">
                                      <p:cBhvr additive="base">
                                        <p:cTn id="14"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5"/>
                                        </p:tgtEl>
                                        <p:attrNameLst>
                                          <p:attrName>style.visibility</p:attrName>
                                        </p:attrNameLst>
                                      </p:cBhvr>
                                      <p:to>
                                        <p:strVal val="visible"/>
                                      </p:to>
                                    </p:set>
                                    <p:anim calcmode="lin" valueType="num">
                                      <p:cBhvr additive="base">
                                        <p:cTn id="19" dur="500" fill="hold"/>
                                        <p:tgtEl>
                                          <p:spTgt spid="4105"/>
                                        </p:tgtEl>
                                        <p:attrNameLst>
                                          <p:attrName>ppt_x</p:attrName>
                                        </p:attrNameLst>
                                      </p:cBhvr>
                                      <p:tavLst>
                                        <p:tav tm="0">
                                          <p:val>
                                            <p:strVal val="0-#ppt_w/2"/>
                                          </p:val>
                                        </p:tav>
                                        <p:tav tm="100000">
                                          <p:val>
                                            <p:strVal val="#ppt_x"/>
                                          </p:val>
                                        </p:tav>
                                      </p:tavLst>
                                    </p:anim>
                                    <p:anim calcmode="lin" valueType="num">
                                      <p:cBhvr additive="base">
                                        <p:cTn id="20"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3"/>
                                        </p:tgtEl>
                                        <p:attrNameLst>
                                          <p:attrName>style.visibility</p:attrName>
                                        </p:attrNameLst>
                                      </p:cBhvr>
                                      <p:to>
                                        <p:strVal val="visible"/>
                                      </p:to>
                                    </p:set>
                                    <p:anim calcmode="lin" valueType="num">
                                      <p:cBhvr additive="base">
                                        <p:cTn id="25" dur="500" fill="hold"/>
                                        <p:tgtEl>
                                          <p:spTgt spid="4103"/>
                                        </p:tgtEl>
                                        <p:attrNameLst>
                                          <p:attrName>ppt_x</p:attrName>
                                        </p:attrNameLst>
                                      </p:cBhvr>
                                      <p:tavLst>
                                        <p:tav tm="0">
                                          <p:val>
                                            <p:strVal val="0-#ppt_w/2"/>
                                          </p:val>
                                        </p:tav>
                                        <p:tav tm="100000">
                                          <p:val>
                                            <p:strVal val="#ppt_x"/>
                                          </p:val>
                                        </p:tav>
                                      </p:tavLst>
                                    </p:anim>
                                    <p:anim calcmode="lin" valueType="num">
                                      <p:cBhvr additive="base">
                                        <p:cTn id="26"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6"/>
                                        </p:tgtEl>
                                        <p:attrNameLst>
                                          <p:attrName>style.visibility</p:attrName>
                                        </p:attrNameLst>
                                      </p:cBhvr>
                                      <p:to>
                                        <p:strVal val="visible"/>
                                      </p:to>
                                    </p:set>
                                    <p:anim calcmode="lin" valueType="num">
                                      <p:cBhvr additive="base">
                                        <p:cTn id="31" dur="500" fill="hold"/>
                                        <p:tgtEl>
                                          <p:spTgt spid="4106"/>
                                        </p:tgtEl>
                                        <p:attrNameLst>
                                          <p:attrName>ppt_x</p:attrName>
                                        </p:attrNameLst>
                                      </p:cBhvr>
                                      <p:tavLst>
                                        <p:tav tm="0">
                                          <p:val>
                                            <p:strVal val="0-#ppt_w/2"/>
                                          </p:val>
                                        </p:tav>
                                        <p:tav tm="100000">
                                          <p:val>
                                            <p:strVal val="#ppt_x"/>
                                          </p:val>
                                        </p:tav>
                                      </p:tavLst>
                                    </p:anim>
                                    <p:anim calcmode="lin" valueType="num">
                                      <p:cBhvr additive="base">
                                        <p:cTn id="32"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01"/>
                                        </p:tgtEl>
                                        <p:attrNameLst>
                                          <p:attrName>style.visibility</p:attrName>
                                        </p:attrNameLst>
                                      </p:cBhvr>
                                      <p:to>
                                        <p:strVal val="visible"/>
                                      </p:to>
                                    </p:set>
                                    <p:anim calcmode="lin" valueType="num">
                                      <p:cBhvr additive="base">
                                        <p:cTn id="37" dur="500" fill="hold"/>
                                        <p:tgtEl>
                                          <p:spTgt spid="4101"/>
                                        </p:tgtEl>
                                        <p:attrNameLst>
                                          <p:attrName>ppt_x</p:attrName>
                                        </p:attrNameLst>
                                      </p:cBhvr>
                                      <p:tavLst>
                                        <p:tav tm="0">
                                          <p:val>
                                            <p:strVal val="0-#ppt_w/2"/>
                                          </p:val>
                                        </p:tav>
                                        <p:tav tm="100000">
                                          <p:val>
                                            <p:strVal val="#ppt_x"/>
                                          </p:val>
                                        </p:tav>
                                      </p:tavLst>
                                    </p:anim>
                                    <p:anim calcmode="lin" valueType="num">
                                      <p:cBhvr additive="base">
                                        <p:cTn id="38"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7"/>
                                        </p:tgtEl>
                                        <p:attrNameLst>
                                          <p:attrName>style.visibility</p:attrName>
                                        </p:attrNameLst>
                                      </p:cBhvr>
                                      <p:to>
                                        <p:strVal val="visible"/>
                                      </p:to>
                                    </p:set>
                                    <p:anim calcmode="lin" valueType="num">
                                      <p:cBhvr additive="base">
                                        <p:cTn id="43" dur="500" fill="hold"/>
                                        <p:tgtEl>
                                          <p:spTgt spid="4107"/>
                                        </p:tgtEl>
                                        <p:attrNameLst>
                                          <p:attrName>ppt_x</p:attrName>
                                        </p:attrNameLst>
                                      </p:cBhvr>
                                      <p:tavLst>
                                        <p:tav tm="0">
                                          <p:val>
                                            <p:strVal val="0-#ppt_w/2"/>
                                          </p:val>
                                        </p:tav>
                                        <p:tav tm="100000">
                                          <p:val>
                                            <p:strVal val="#ppt_x"/>
                                          </p:val>
                                        </p:tav>
                                      </p:tavLst>
                                    </p:anim>
                                    <p:anim calcmode="lin" valueType="num">
                                      <p:cBhvr additive="base">
                                        <p:cTn id="44" dur="500" fill="hold"/>
                                        <p:tgtEl>
                                          <p:spTgt spid="410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04"/>
                                        </p:tgtEl>
                                        <p:attrNameLst>
                                          <p:attrName>style.visibility</p:attrName>
                                        </p:attrNameLst>
                                      </p:cBhvr>
                                      <p:to>
                                        <p:strVal val="visible"/>
                                      </p:to>
                                    </p:set>
                                    <p:anim calcmode="lin" valueType="num">
                                      <p:cBhvr additive="base">
                                        <p:cTn id="49" dur="500" fill="hold"/>
                                        <p:tgtEl>
                                          <p:spTgt spid="4104"/>
                                        </p:tgtEl>
                                        <p:attrNameLst>
                                          <p:attrName>ppt_x</p:attrName>
                                        </p:attrNameLst>
                                      </p:cBhvr>
                                      <p:tavLst>
                                        <p:tav tm="0">
                                          <p:val>
                                            <p:strVal val="0-#ppt_w/2"/>
                                          </p:val>
                                        </p:tav>
                                        <p:tav tm="100000">
                                          <p:val>
                                            <p:strVal val="#ppt_x"/>
                                          </p:val>
                                        </p:tav>
                                      </p:tavLst>
                                    </p:anim>
                                    <p:anim calcmode="lin" valueType="num">
                                      <p:cBhvr additive="base">
                                        <p:cTn id="50"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08"/>
                                        </p:tgtEl>
                                        <p:attrNameLst>
                                          <p:attrName>style.visibility</p:attrName>
                                        </p:attrNameLst>
                                      </p:cBhvr>
                                      <p:to>
                                        <p:strVal val="visible"/>
                                      </p:to>
                                    </p:set>
                                    <p:anim calcmode="lin" valueType="num">
                                      <p:cBhvr additive="base">
                                        <p:cTn id="55" dur="500" fill="hold"/>
                                        <p:tgtEl>
                                          <p:spTgt spid="4108"/>
                                        </p:tgtEl>
                                        <p:attrNameLst>
                                          <p:attrName>ppt_x</p:attrName>
                                        </p:attrNameLst>
                                      </p:cBhvr>
                                      <p:tavLst>
                                        <p:tav tm="0">
                                          <p:val>
                                            <p:strVal val="0-#ppt_w/2"/>
                                          </p:val>
                                        </p:tav>
                                        <p:tav tm="100000">
                                          <p:val>
                                            <p:strVal val="#ppt_x"/>
                                          </p:val>
                                        </p:tav>
                                      </p:tavLst>
                                    </p:anim>
                                    <p:anim calcmode="lin" valueType="num">
                                      <p:cBhvr additive="base">
                                        <p:cTn id="56"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102"/>
                                        </p:tgtEl>
                                        <p:attrNameLst>
                                          <p:attrName>style.visibility</p:attrName>
                                        </p:attrNameLst>
                                      </p:cBhvr>
                                      <p:to>
                                        <p:strVal val="visible"/>
                                      </p:to>
                                    </p:set>
                                    <p:anim calcmode="lin" valueType="num">
                                      <p:cBhvr additive="base">
                                        <p:cTn id="61" dur="500" fill="hold"/>
                                        <p:tgtEl>
                                          <p:spTgt spid="4102"/>
                                        </p:tgtEl>
                                        <p:attrNameLst>
                                          <p:attrName>ppt_x</p:attrName>
                                        </p:attrNameLst>
                                      </p:cBhvr>
                                      <p:tavLst>
                                        <p:tav tm="0">
                                          <p:val>
                                            <p:strVal val="0-#ppt_w/2"/>
                                          </p:val>
                                        </p:tav>
                                        <p:tav tm="100000">
                                          <p:val>
                                            <p:strVal val="#ppt_x"/>
                                          </p:val>
                                        </p:tav>
                                      </p:tavLst>
                                    </p:anim>
                                    <p:anim calcmode="lin" valueType="num">
                                      <p:cBhvr additive="base">
                                        <p:cTn id="62"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109"/>
                                        </p:tgtEl>
                                        <p:attrNameLst>
                                          <p:attrName>style.visibility</p:attrName>
                                        </p:attrNameLst>
                                      </p:cBhvr>
                                      <p:to>
                                        <p:strVal val="visible"/>
                                      </p:to>
                                    </p:set>
                                    <p:anim calcmode="lin" valueType="num">
                                      <p:cBhvr additive="base">
                                        <p:cTn id="67" dur="500" fill="hold"/>
                                        <p:tgtEl>
                                          <p:spTgt spid="4109"/>
                                        </p:tgtEl>
                                        <p:attrNameLst>
                                          <p:attrName>ppt_x</p:attrName>
                                        </p:attrNameLst>
                                      </p:cBhvr>
                                      <p:tavLst>
                                        <p:tav tm="0">
                                          <p:val>
                                            <p:strVal val="0-#ppt_w/2"/>
                                          </p:val>
                                        </p:tav>
                                        <p:tav tm="100000">
                                          <p:val>
                                            <p:strVal val="#ppt_x"/>
                                          </p:val>
                                        </p:tav>
                                      </p:tavLst>
                                    </p:anim>
                                    <p:anim calcmode="lin" valueType="num">
                                      <p:cBhvr additive="base">
                                        <p:cTn id="68" dur="500" fill="hold"/>
                                        <p:tgtEl>
                                          <p:spTgt spid="4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nimBg="1"/>
      <p:bldP spid="4101" grpId="0" animBg="1"/>
      <p:bldP spid="4102" grpId="0" animBg="1"/>
      <p:bldP spid="4103" grpId="0" animBg="1"/>
      <p:bldP spid="4104" grpId="0" animBg="1"/>
      <p:bldP spid="4105" grpId="0" autoUpdateAnimBg="0"/>
      <p:bldP spid="4106" grpId="0" autoUpdateAnimBg="0"/>
      <p:bldP spid="4107" grpId="0" autoUpdateAnimBg="0"/>
      <p:bldP spid="4108" grpId="0" autoUpdateAnimBg="0"/>
      <p:bldP spid="410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skeletal system is composed of 206 bones.</a:t>
            </a:r>
          </a:p>
          <a:p>
            <a:r>
              <a:rPr lang="en-US" dirty="0"/>
              <a:t>The skeletal system provides 1.) protection  2.)support 3.) production of red blood cells 4.) movement 5.) Triglyceride Storage (yellow fat) 6.) Storing Minerals</a:t>
            </a:r>
          </a:p>
          <a:p>
            <a:r>
              <a:rPr lang="en-US" dirty="0"/>
              <a:t> </a:t>
            </a:r>
          </a:p>
          <a:p>
            <a:r>
              <a:rPr lang="en-US" dirty="0"/>
              <a:t>Bones are attached to other bones by ligaments.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MVC-030S.JPG"/>
          <p:cNvPicPr>
            <a:picLocks noChangeAspect="1" noChangeArrowheads="1"/>
          </p:cNvPicPr>
          <p:nvPr/>
        </p:nvPicPr>
        <p:blipFill>
          <a:blip r:embed="rId3"/>
          <a:srcRect l="12524" t="18700" r="7875" b="25101"/>
          <a:stretch>
            <a:fillRect/>
          </a:stretch>
        </p:blipFill>
        <p:spPr bwMode="auto">
          <a:xfrm>
            <a:off x="1905000" y="3200400"/>
            <a:ext cx="5183188" cy="2744788"/>
          </a:xfrm>
          <a:prstGeom prst="rect">
            <a:avLst/>
          </a:prstGeom>
          <a:noFill/>
          <a:ln w="9525">
            <a:noFill/>
            <a:miter lim="800000"/>
            <a:headEnd/>
            <a:tailEnd/>
          </a:ln>
        </p:spPr>
      </p:pic>
      <p:sp>
        <p:nvSpPr>
          <p:cNvPr id="3075" name="Text Box 3"/>
          <p:cNvSpPr txBox="1">
            <a:spLocks noChangeArrowheads="1"/>
          </p:cNvSpPr>
          <p:nvPr/>
        </p:nvSpPr>
        <p:spPr bwMode="auto">
          <a:xfrm>
            <a:off x="3810000" y="228600"/>
            <a:ext cx="3886200" cy="457200"/>
          </a:xfrm>
          <a:prstGeom prst="rect">
            <a:avLst/>
          </a:prstGeom>
          <a:noFill/>
          <a:ln w="9525">
            <a:noFill/>
            <a:miter lim="800000"/>
            <a:headEnd/>
            <a:tailEnd/>
          </a:ln>
        </p:spPr>
        <p:txBody>
          <a:bodyPr>
            <a:spAutoFit/>
          </a:bodyPr>
          <a:lstStyle/>
          <a:p>
            <a:pPr>
              <a:spcBef>
                <a:spcPct val="50000"/>
              </a:spcBef>
            </a:pPr>
            <a:r>
              <a:rPr lang="en-US" b="1"/>
              <a:t>Sternum</a:t>
            </a:r>
            <a:endParaRPr lang="en-US"/>
          </a:p>
        </p:txBody>
      </p:sp>
      <p:sp>
        <p:nvSpPr>
          <p:cNvPr id="3076" name="Line 4"/>
          <p:cNvSpPr>
            <a:spLocks noChangeShapeType="1"/>
          </p:cNvSpPr>
          <p:nvPr/>
        </p:nvSpPr>
        <p:spPr bwMode="auto">
          <a:xfrm>
            <a:off x="1066800" y="4343400"/>
            <a:ext cx="1219200" cy="228600"/>
          </a:xfrm>
          <a:prstGeom prst="line">
            <a:avLst/>
          </a:prstGeom>
          <a:noFill/>
          <a:ln w="9525">
            <a:solidFill>
              <a:srgbClr val="00CC00"/>
            </a:solidFill>
            <a:round/>
            <a:headEnd/>
            <a:tailEnd type="triangle" w="med" len="med"/>
          </a:ln>
        </p:spPr>
        <p:txBody>
          <a:bodyPr wrap="none" anchor="ctr"/>
          <a:lstStyle/>
          <a:p>
            <a:endParaRPr lang="en-US"/>
          </a:p>
        </p:txBody>
      </p:sp>
      <p:sp>
        <p:nvSpPr>
          <p:cNvPr id="3077" name="Line 5"/>
          <p:cNvSpPr>
            <a:spLocks noChangeShapeType="1"/>
          </p:cNvSpPr>
          <p:nvPr/>
        </p:nvSpPr>
        <p:spPr bwMode="auto">
          <a:xfrm>
            <a:off x="1600200" y="3276600"/>
            <a:ext cx="914400" cy="685800"/>
          </a:xfrm>
          <a:prstGeom prst="line">
            <a:avLst/>
          </a:prstGeom>
          <a:noFill/>
          <a:ln w="9525">
            <a:solidFill>
              <a:srgbClr val="00CC00"/>
            </a:solidFill>
            <a:round/>
            <a:headEnd/>
            <a:tailEnd type="triangle" w="med" len="med"/>
          </a:ln>
        </p:spPr>
        <p:txBody>
          <a:bodyPr wrap="none" anchor="ctr"/>
          <a:lstStyle/>
          <a:p>
            <a:endParaRPr lang="en-US"/>
          </a:p>
        </p:txBody>
      </p:sp>
      <p:sp>
        <p:nvSpPr>
          <p:cNvPr id="3079" name="Line 7"/>
          <p:cNvSpPr>
            <a:spLocks noChangeShapeType="1"/>
          </p:cNvSpPr>
          <p:nvPr/>
        </p:nvSpPr>
        <p:spPr bwMode="auto">
          <a:xfrm flipH="1">
            <a:off x="3048000" y="2133600"/>
            <a:ext cx="381000" cy="2514600"/>
          </a:xfrm>
          <a:prstGeom prst="line">
            <a:avLst/>
          </a:prstGeom>
          <a:noFill/>
          <a:ln w="9525">
            <a:solidFill>
              <a:srgbClr val="00CC00"/>
            </a:solidFill>
            <a:round/>
            <a:headEnd/>
            <a:tailEnd type="triangle" w="med" len="med"/>
          </a:ln>
        </p:spPr>
        <p:txBody>
          <a:bodyPr wrap="none" anchor="ctr"/>
          <a:lstStyle/>
          <a:p>
            <a:endParaRPr lang="en-US"/>
          </a:p>
        </p:txBody>
      </p:sp>
      <p:sp>
        <p:nvSpPr>
          <p:cNvPr id="3080" name="Line 8"/>
          <p:cNvSpPr>
            <a:spLocks noChangeShapeType="1"/>
          </p:cNvSpPr>
          <p:nvPr/>
        </p:nvSpPr>
        <p:spPr bwMode="auto">
          <a:xfrm flipH="1">
            <a:off x="3886200" y="1981200"/>
            <a:ext cx="1219200" cy="2514600"/>
          </a:xfrm>
          <a:prstGeom prst="line">
            <a:avLst/>
          </a:prstGeom>
          <a:noFill/>
          <a:ln w="9525">
            <a:solidFill>
              <a:srgbClr val="00CC00"/>
            </a:solidFill>
            <a:round/>
            <a:headEnd/>
            <a:tailEnd type="triangle" w="med" len="med"/>
          </a:ln>
        </p:spPr>
        <p:txBody>
          <a:bodyPr wrap="none" anchor="ctr"/>
          <a:lstStyle/>
          <a:p>
            <a:endParaRPr lang="en-US"/>
          </a:p>
        </p:txBody>
      </p:sp>
      <p:sp>
        <p:nvSpPr>
          <p:cNvPr id="3082" name="Line 10"/>
          <p:cNvSpPr>
            <a:spLocks noChangeShapeType="1"/>
          </p:cNvSpPr>
          <p:nvPr/>
        </p:nvSpPr>
        <p:spPr bwMode="auto">
          <a:xfrm flipH="1">
            <a:off x="5638800" y="3429000"/>
            <a:ext cx="1905000" cy="1295400"/>
          </a:xfrm>
          <a:prstGeom prst="line">
            <a:avLst/>
          </a:prstGeom>
          <a:noFill/>
          <a:ln w="9525">
            <a:solidFill>
              <a:srgbClr val="00CC00"/>
            </a:solidFill>
            <a:round/>
            <a:headEnd/>
            <a:tailEnd type="triangle" w="med" len="med"/>
          </a:ln>
        </p:spPr>
        <p:txBody>
          <a:bodyPr wrap="none" anchor="ctr"/>
          <a:lstStyle/>
          <a:p>
            <a:endParaRPr lang="en-US"/>
          </a:p>
        </p:txBody>
      </p:sp>
      <p:sp>
        <p:nvSpPr>
          <p:cNvPr id="3084" name="Text Box 12"/>
          <p:cNvSpPr txBox="1">
            <a:spLocks noChangeArrowheads="1"/>
          </p:cNvSpPr>
          <p:nvPr/>
        </p:nvSpPr>
        <p:spPr bwMode="auto">
          <a:xfrm>
            <a:off x="0" y="4038600"/>
            <a:ext cx="1447800" cy="822325"/>
          </a:xfrm>
          <a:prstGeom prst="rect">
            <a:avLst/>
          </a:prstGeom>
          <a:noFill/>
          <a:ln w="9525">
            <a:noFill/>
            <a:miter lim="800000"/>
            <a:headEnd/>
            <a:tailEnd/>
          </a:ln>
        </p:spPr>
        <p:txBody>
          <a:bodyPr>
            <a:spAutoFit/>
          </a:bodyPr>
          <a:lstStyle/>
          <a:p>
            <a:pPr>
              <a:spcBef>
                <a:spcPct val="50000"/>
              </a:spcBef>
            </a:pPr>
            <a:r>
              <a:rPr lang="en-US"/>
              <a:t>Sternal Notch</a:t>
            </a:r>
          </a:p>
        </p:txBody>
      </p:sp>
      <p:sp>
        <p:nvSpPr>
          <p:cNvPr id="3085" name="Text Box 13"/>
          <p:cNvSpPr txBox="1">
            <a:spLocks noChangeArrowheads="1"/>
          </p:cNvSpPr>
          <p:nvPr/>
        </p:nvSpPr>
        <p:spPr bwMode="auto">
          <a:xfrm>
            <a:off x="0" y="2819400"/>
            <a:ext cx="1828800" cy="822325"/>
          </a:xfrm>
          <a:prstGeom prst="rect">
            <a:avLst/>
          </a:prstGeom>
          <a:noFill/>
          <a:ln w="9525">
            <a:noFill/>
            <a:miter lim="800000"/>
            <a:headEnd/>
            <a:tailEnd/>
          </a:ln>
        </p:spPr>
        <p:txBody>
          <a:bodyPr>
            <a:spAutoFit/>
          </a:bodyPr>
          <a:lstStyle/>
          <a:p>
            <a:pPr>
              <a:spcBef>
                <a:spcPct val="50000"/>
              </a:spcBef>
            </a:pPr>
            <a:r>
              <a:rPr lang="en-US"/>
              <a:t>Clavicular Notch</a:t>
            </a:r>
          </a:p>
        </p:txBody>
      </p:sp>
      <p:sp>
        <p:nvSpPr>
          <p:cNvPr id="3086" name="Text Box 14"/>
          <p:cNvSpPr txBox="1">
            <a:spLocks noChangeArrowheads="1"/>
          </p:cNvSpPr>
          <p:nvPr/>
        </p:nvSpPr>
        <p:spPr bwMode="auto">
          <a:xfrm>
            <a:off x="2590800" y="1600200"/>
            <a:ext cx="1828800" cy="457200"/>
          </a:xfrm>
          <a:prstGeom prst="rect">
            <a:avLst/>
          </a:prstGeom>
          <a:noFill/>
          <a:ln w="9525">
            <a:noFill/>
            <a:miter lim="800000"/>
            <a:headEnd/>
            <a:tailEnd/>
          </a:ln>
        </p:spPr>
        <p:txBody>
          <a:bodyPr>
            <a:spAutoFit/>
          </a:bodyPr>
          <a:lstStyle/>
          <a:p>
            <a:pPr>
              <a:spcBef>
                <a:spcPct val="50000"/>
              </a:spcBef>
            </a:pPr>
            <a:r>
              <a:rPr lang="en-US"/>
              <a:t>Manubrium</a:t>
            </a:r>
          </a:p>
        </p:txBody>
      </p:sp>
      <p:sp>
        <p:nvSpPr>
          <p:cNvPr id="3087" name="Text Box 15"/>
          <p:cNvSpPr txBox="1">
            <a:spLocks noChangeArrowheads="1"/>
          </p:cNvSpPr>
          <p:nvPr/>
        </p:nvSpPr>
        <p:spPr bwMode="auto">
          <a:xfrm>
            <a:off x="5029200" y="1371600"/>
            <a:ext cx="1371600" cy="457200"/>
          </a:xfrm>
          <a:prstGeom prst="rect">
            <a:avLst/>
          </a:prstGeom>
          <a:noFill/>
          <a:ln w="9525">
            <a:noFill/>
            <a:miter lim="800000"/>
            <a:headEnd/>
            <a:tailEnd/>
          </a:ln>
        </p:spPr>
        <p:txBody>
          <a:bodyPr>
            <a:spAutoFit/>
          </a:bodyPr>
          <a:lstStyle/>
          <a:p>
            <a:pPr>
              <a:spcBef>
                <a:spcPct val="50000"/>
              </a:spcBef>
            </a:pPr>
            <a:r>
              <a:rPr lang="en-US"/>
              <a:t>Angle</a:t>
            </a:r>
          </a:p>
        </p:txBody>
      </p:sp>
      <p:sp>
        <p:nvSpPr>
          <p:cNvPr id="3089" name="Text Box 17"/>
          <p:cNvSpPr txBox="1">
            <a:spLocks noChangeArrowheads="1"/>
          </p:cNvSpPr>
          <p:nvPr/>
        </p:nvSpPr>
        <p:spPr bwMode="auto">
          <a:xfrm>
            <a:off x="7620000" y="3200400"/>
            <a:ext cx="1295400" cy="457200"/>
          </a:xfrm>
          <a:prstGeom prst="rect">
            <a:avLst/>
          </a:prstGeom>
          <a:noFill/>
          <a:ln w="9525">
            <a:noFill/>
            <a:miter lim="800000"/>
            <a:headEnd/>
            <a:tailEnd/>
          </a:ln>
        </p:spPr>
        <p:txBody>
          <a:bodyPr>
            <a:spAutoFit/>
          </a:bodyPr>
          <a:lstStyle/>
          <a:p>
            <a:pPr>
              <a:spcBef>
                <a:spcPct val="50000"/>
              </a:spcBef>
            </a:pPr>
            <a:r>
              <a:rPr lang="en-US"/>
              <a:t>Body</a:t>
            </a:r>
          </a:p>
        </p:txBody>
      </p:sp>
      <p:sp>
        <p:nvSpPr>
          <p:cNvPr id="3090" name="Line 18"/>
          <p:cNvSpPr>
            <a:spLocks noChangeShapeType="1"/>
          </p:cNvSpPr>
          <p:nvPr/>
        </p:nvSpPr>
        <p:spPr bwMode="auto">
          <a:xfrm flipH="1" flipV="1">
            <a:off x="6705600" y="4876800"/>
            <a:ext cx="1143000" cy="0"/>
          </a:xfrm>
          <a:prstGeom prst="line">
            <a:avLst/>
          </a:prstGeom>
          <a:noFill/>
          <a:ln w="9525">
            <a:solidFill>
              <a:srgbClr val="00CC00"/>
            </a:solidFill>
            <a:round/>
            <a:headEnd/>
            <a:tailEnd type="triangle" w="med" len="med"/>
          </a:ln>
        </p:spPr>
        <p:txBody>
          <a:bodyPr wrap="none" anchor="ctr"/>
          <a:lstStyle/>
          <a:p>
            <a:endParaRPr lang="en-US"/>
          </a:p>
        </p:txBody>
      </p:sp>
      <p:sp>
        <p:nvSpPr>
          <p:cNvPr id="3091" name="Text Box 19"/>
          <p:cNvSpPr txBox="1">
            <a:spLocks noChangeArrowheads="1"/>
          </p:cNvSpPr>
          <p:nvPr/>
        </p:nvSpPr>
        <p:spPr bwMode="auto">
          <a:xfrm>
            <a:off x="7543800" y="4876800"/>
            <a:ext cx="1600200" cy="822325"/>
          </a:xfrm>
          <a:prstGeom prst="rect">
            <a:avLst/>
          </a:prstGeom>
          <a:noFill/>
          <a:ln w="9525">
            <a:noFill/>
            <a:miter lim="800000"/>
            <a:headEnd/>
            <a:tailEnd/>
          </a:ln>
        </p:spPr>
        <p:txBody>
          <a:bodyPr>
            <a:spAutoFit/>
          </a:bodyPr>
          <a:lstStyle/>
          <a:p>
            <a:pPr>
              <a:spcBef>
                <a:spcPct val="50000"/>
              </a:spcBef>
            </a:pPr>
            <a:r>
              <a:rPr lang="en-US"/>
              <a:t>What is missing?</a:t>
            </a:r>
          </a:p>
        </p:txBody>
      </p:sp>
      <p:sp>
        <p:nvSpPr>
          <p:cNvPr id="3092" name="Text Box 20"/>
          <p:cNvSpPr txBox="1">
            <a:spLocks noChangeArrowheads="1"/>
          </p:cNvSpPr>
          <p:nvPr/>
        </p:nvSpPr>
        <p:spPr bwMode="auto">
          <a:xfrm>
            <a:off x="7543800" y="5807075"/>
            <a:ext cx="1600200" cy="822325"/>
          </a:xfrm>
          <a:prstGeom prst="rect">
            <a:avLst/>
          </a:prstGeom>
          <a:noFill/>
          <a:ln w="9525">
            <a:noFill/>
            <a:miter lim="800000"/>
            <a:headEnd/>
            <a:tailEnd/>
          </a:ln>
        </p:spPr>
        <p:txBody>
          <a:bodyPr>
            <a:spAutoFit/>
          </a:bodyPr>
          <a:lstStyle/>
          <a:p>
            <a:pPr>
              <a:spcBef>
                <a:spcPct val="50000"/>
              </a:spcBef>
            </a:pPr>
            <a:r>
              <a:rPr lang="en-US"/>
              <a:t>Xiphoid Process</a:t>
            </a:r>
          </a:p>
        </p:txBody>
      </p:sp>
    </p:spTree>
    <p:extLst>
      <p:ext uri="{BB962C8B-B14F-4D97-AF65-F5344CB8AC3E}">
        <p14:creationId xmlns:p14="http://schemas.microsoft.com/office/powerpoint/2010/main" val="24810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84"/>
                                        </p:tgtEl>
                                        <p:attrNameLst>
                                          <p:attrName>style.visibility</p:attrName>
                                        </p:attrNameLst>
                                      </p:cBhvr>
                                      <p:to>
                                        <p:strVal val="visible"/>
                                      </p:to>
                                    </p:set>
                                    <p:anim calcmode="lin" valueType="num">
                                      <p:cBhvr additive="base">
                                        <p:cTn id="19" dur="500" fill="hold"/>
                                        <p:tgtEl>
                                          <p:spTgt spid="3084"/>
                                        </p:tgtEl>
                                        <p:attrNameLst>
                                          <p:attrName>ppt_x</p:attrName>
                                        </p:attrNameLst>
                                      </p:cBhvr>
                                      <p:tavLst>
                                        <p:tav tm="0">
                                          <p:val>
                                            <p:strVal val="0-#ppt_w/2"/>
                                          </p:val>
                                        </p:tav>
                                        <p:tav tm="100000">
                                          <p:val>
                                            <p:strVal val="#ppt_x"/>
                                          </p:val>
                                        </p:tav>
                                      </p:tavLst>
                                    </p:anim>
                                    <p:anim calcmode="lin" valueType="num">
                                      <p:cBhvr additive="base">
                                        <p:cTn id="20" dur="500" fill="hold"/>
                                        <p:tgtEl>
                                          <p:spTgt spid="308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0-#ppt_w/2"/>
                                          </p:val>
                                        </p:tav>
                                        <p:tav tm="100000">
                                          <p:val>
                                            <p:strVal val="#ppt_x"/>
                                          </p:val>
                                        </p:tav>
                                      </p:tavLst>
                                    </p:anim>
                                    <p:anim calcmode="lin" valueType="num">
                                      <p:cBhvr additive="base">
                                        <p:cTn id="26"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85"/>
                                        </p:tgtEl>
                                        <p:attrNameLst>
                                          <p:attrName>style.visibility</p:attrName>
                                        </p:attrNameLst>
                                      </p:cBhvr>
                                      <p:to>
                                        <p:strVal val="visible"/>
                                      </p:to>
                                    </p:set>
                                    <p:anim calcmode="lin" valueType="num">
                                      <p:cBhvr additive="base">
                                        <p:cTn id="31" dur="500" fill="hold"/>
                                        <p:tgtEl>
                                          <p:spTgt spid="3085"/>
                                        </p:tgtEl>
                                        <p:attrNameLst>
                                          <p:attrName>ppt_x</p:attrName>
                                        </p:attrNameLst>
                                      </p:cBhvr>
                                      <p:tavLst>
                                        <p:tav tm="0">
                                          <p:val>
                                            <p:strVal val="0-#ppt_w/2"/>
                                          </p:val>
                                        </p:tav>
                                        <p:tav tm="100000">
                                          <p:val>
                                            <p:strVal val="#ppt_x"/>
                                          </p:val>
                                        </p:tav>
                                      </p:tavLst>
                                    </p:anim>
                                    <p:anim calcmode="lin" valueType="num">
                                      <p:cBhvr additive="base">
                                        <p:cTn id="32" dur="500" fill="hold"/>
                                        <p:tgtEl>
                                          <p:spTgt spid="308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9"/>
                                        </p:tgtEl>
                                        <p:attrNameLst>
                                          <p:attrName>style.visibility</p:attrName>
                                        </p:attrNameLst>
                                      </p:cBhvr>
                                      <p:to>
                                        <p:strVal val="visible"/>
                                      </p:to>
                                    </p:set>
                                    <p:anim calcmode="lin" valueType="num">
                                      <p:cBhvr additive="base">
                                        <p:cTn id="37" dur="500" fill="hold"/>
                                        <p:tgtEl>
                                          <p:spTgt spid="3079"/>
                                        </p:tgtEl>
                                        <p:attrNameLst>
                                          <p:attrName>ppt_x</p:attrName>
                                        </p:attrNameLst>
                                      </p:cBhvr>
                                      <p:tavLst>
                                        <p:tav tm="0">
                                          <p:val>
                                            <p:strVal val="0-#ppt_w/2"/>
                                          </p:val>
                                        </p:tav>
                                        <p:tav tm="100000">
                                          <p:val>
                                            <p:strVal val="#ppt_x"/>
                                          </p:val>
                                        </p:tav>
                                      </p:tavLst>
                                    </p:anim>
                                    <p:anim calcmode="lin" valueType="num">
                                      <p:cBhvr additive="base">
                                        <p:cTn id="38"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86"/>
                                        </p:tgtEl>
                                        <p:attrNameLst>
                                          <p:attrName>style.visibility</p:attrName>
                                        </p:attrNameLst>
                                      </p:cBhvr>
                                      <p:to>
                                        <p:strVal val="visible"/>
                                      </p:to>
                                    </p:set>
                                    <p:anim calcmode="lin" valueType="num">
                                      <p:cBhvr additive="base">
                                        <p:cTn id="43" dur="500" fill="hold"/>
                                        <p:tgtEl>
                                          <p:spTgt spid="3086"/>
                                        </p:tgtEl>
                                        <p:attrNameLst>
                                          <p:attrName>ppt_x</p:attrName>
                                        </p:attrNameLst>
                                      </p:cBhvr>
                                      <p:tavLst>
                                        <p:tav tm="0">
                                          <p:val>
                                            <p:strVal val="0-#ppt_w/2"/>
                                          </p:val>
                                        </p:tav>
                                        <p:tav tm="100000">
                                          <p:val>
                                            <p:strVal val="#ppt_x"/>
                                          </p:val>
                                        </p:tav>
                                      </p:tavLst>
                                    </p:anim>
                                    <p:anim calcmode="lin" valueType="num">
                                      <p:cBhvr additive="base">
                                        <p:cTn id="44" dur="500" fill="hold"/>
                                        <p:tgtEl>
                                          <p:spTgt spid="308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80"/>
                                        </p:tgtEl>
                                        <p:attrNameLst>
                                          <p:attrName>style.visibility</p:attrName>
                                        </p:attrNameLst>
                                      </p:cBhvr>
                                      <p:to>
                                        <p:strVal val="visible"/>
                                      </p:to>
                                    </p:set>
                                    <p:anim calcmode="lin" valueType="num">
                                      <p:cBhvr additive="base">
                                        <p:cTn id="49" dur="500" fill="hold"/>
                                        <p:tgtEl>
                                          <p:spTgt spid="3080"/>
                                        </p:tgtEl>
                                        <p:attrNameLst>
                                          <p:attrName>ppt_x</p:attrName>
                                        </p:attrNameLst>
                                      </p:cBhvr>
                                      <p:tavLst>
                                        <p:tav tm="0">
                                          <p:val>
                                            <p:strVal val="0-#ppt_w/2"/>
                                          </p:val>
                                        </p:tav>
                                        <p:tav tm="100000">
                                          <p:val>
                                            <p:strVal val="#ppt_x"/>
                                          </p:val>
                                        </p:tav>
                                      </p:tavLst>
                                    </p:anim>
                                    <p:anim calcmode="lin" valueType="num">
                                      <p:cBhvr additive="base">
                                        <p:cTn id="50"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087"/>
                                        </p:tgtEl>
                                        <p:attrNameLst>
                                          <p:attrName>style.visibility</p:attrName>
                                        </p:attrNameLst>
                                      </p:cBhvr>
                                      <p:to>
                                        <p:strVal val="visible"/>
                                      </p:to>
                                    </p:set>
                                    <p:anim calcmode="lin" valueType="num">
                                      <p:cBhvr additive="base">
                                        <p:cTn id="55" dur="500" fill="hold"/>
                                        <p:tgtEl>
                                          <p:spTgt spid="3087"/>
                                        </p:tgtEl>
                                        <p:attrNameLst>
                                          <p:attrName>ppt_x</p:attrName>
                                        </p:attrNameLst>
                                      </p:cBhvr>
                                      <p:tavLst>
                                        <p:tav tm="0">
                                          <p:val>
                                            <p:strVal val="0-#ppt_w/2"/>
                                          </p:val>
                                        </p:tav>
                                        <p:tav tm="100000">
                                          <p:val>
                                            <p:strVal val="#ppt_x"/>
                                          </p:val>
                                        </p:tav>
                                      </p:tavLst>
                                    </p:anim>
                                    <p:anim calcmode="lin" valueType="num">
                                      <p:cBhvr additive="base">
                                        <p:cTn id="56" dur="500" fill="hold"/>
                                        <p:tgtEl>
                                          <p:spTgt spid="308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082"/>
                                        </p:tgtEl>
                                        <p:attrNameLst>
                                          <p:attrName>style.visibility</p:attrName>
                                        </p:attrNameLst>
                                      </p:cBhvr>
                                      <p:to>
                                        <p:strVal val="visible"/>
                                      </p:to>
                                    </p:set>
                                    <p:anim calcmode="lin" valueType="num">
                                      <p:cBhvr additive="base">
                                        <p:cTn id="61" dur="500" fill="hold"/>
                                        <p:tgtEl>
                                          <p:spTgt spid="3082"/>
                                        </p:tgtEl>
                                        <p:attrNameLst>
                                          <p:attrName>ppt_x</p:attrName>
                                        </p:attrNameLst>
                                      </p:cBhvr>
                                      <p:tavLst>
                                        <p:tav tm="0">
                                          <p:val>
                                            <p:strVal val="0-#ppt_w/2"/>
                                          </p:val>
                                        </p:tav>
                                        <p:tav tm="100000">
                                          <p:val>
                                            <p:strVal val="#ppt_x"/>
                                          </p:val>
                                        </p:tav>
                                      </p:tavLst>
                                    </p:anim>
                                    <p:anim calcmode="lin" valueType="num">
                                      <p:cBhvr additive="base">
                                        <p:cTn id="62" dur="500" fill="hold"/>
                                        <p:tgtEl>
                                          <p:spTgt spid="308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089"/>
                                        </p:tgtEl>
                                        <p:attrNameLst>
                                          <p:attrName>style.visibility</p:attrName>
                                        </p:attrNameLst>
                                      </p:cBhvr>
                                      <p:to>
                                        <p:strVal val="visible"/>
                                      </p:to>
                                    </p:set>
                                    <p:anim calcmode="lin" valueType="num">
                                      <p:cBhvr additive="base">
                                        <p:cTn id="67" dur="500" fill="hold"/>
                                        <p:tgtEl>
                                          <p:spTgt spid="3089"/>
                                        </p:tgtEl>
                                        <p:attrNameLst>
                                          <p:attrName>ppt_x</p:attrName>
                                        </p:attrNameLst>
                                      </p:cBhvr>
                                      <p:tavLst>
                                        <p:tav tm="0">
                                          <p:val>
                                            <p:strVal val="0-#ppt_w/2"/>
                                          </p:val>
                                        </p:tav>
                                        <p:tav tm="100000">
                                          <p:val>
                                            <p:strVal val="#ppt_x"/>
                                          </p:val>
                                        </p:tav>
                                      </p:tavLst>
                                    </p:anim>
                                    <p:anim calcmode="lin" valueType="num">
                                      <p:cBhvr additive="base">
                                        <p:cTn id="68" dur="500" fill="hold"/>
                                        <p:tgtEl>
                                          <p:spTgt spid="308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090"/>
                                        </p:tgtEl>
                                        <p:attrNameLst>
                                          <p:attrName>style.visibility</p:attrName>
                                        </p:attrNameLst>
                                      </p:cBhvr>
                                      <p:to>
                                        <p:strVal val="visible"/>
                                      </p:to>
                                    </p:set>
                                    <p:anim calcmode="lin" valueType="num">
                                      <p:cBhvr additive="base">
                                        <p:cTn id="73" dur="500" fill="hold"/>
                                        <p:tgtEl>
                                          <p:spTgt spid="3090"/>
                                        </p:tgtEl>
                                        <p:attrNameLst>
                                          <p:attrName>ppt_x</p:attrName>
                                        </p:attrNameLst>
                                      </p:cBhvr>
                                      <p:tavLst>
                                        <p:tav tm="0">
                                          <p:val>
                                            <p:strVal val="0-#ppt_w/2"/>
                                          </p:val>
                                        </p:tav>
                                        <p:tav tm="100000">
                                          <p:val>
                                            <p:strVal val="#ppt_x"/>
                                          </p:val>
                                        </p:tav>
                                      </p:tavLst>
                                    </p:anim>
                                    <p:anim calcmode="lin" valueType="num">
                                      <p:cBhvr additive="base">
                                        <p:cTn id="74" dur="500" fill="hold"/>
                                        <p:tgtEl>
                                          <p:spTgt spid="3090"/>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2" presetClass="entr" presetSubtype="8" fill="hold" grpId="0" nodeType="afterEffect">
                                  <p:stCondLst>
                                    <p:cond delay="100"/>
                                  </p:stCondLst>
                                  <p:childTnLst>
                                    <p:set>
                                      <p:cBhvr>
                                        <p:cTn id="77" dur="1" fill="hold">
                                          <p:stCondLst>
                                            <p:cond delay="0"/>
                                          </p:stCondLst>
                                        </p:cTn>
                                        <p:tgtEl>
                                          <p:spTgt spid="3091"/>
                                        </p:tgtEl>
                                        <p:attrNameLst>
                                          <p:attrName>style.visibility</p:attrName>
                                        </p:attrNameLst>
                                      </p:cBhvr>
                                      <p:to>
                                        <p:strVal val="visible"/>
                                      </p:to>
                                    </p:set>
                                    <p:anim calcmode="lin" valueType="num">
                                      <p:cBhvr additive="base">
                                        <p:cTn id="78" dur="500" fill="hold"/>
                                        <p:tgtEl>
                                          <p:spTgt spid="3091"/>
                                        </p:tgtEl>
                                        <p:attrNameLst>
                                          <p:attrName>ppt_x</p:attrName>
                                        </p:attrNameLst>
                                      </p:cBhvr>
                                      <p:tavLst>
                                        <p:tav tm="0">
                                          <p:val>
                                            <p:strVal val="0-#ppt_w/2"/>
                                          </p:val>
                                        </p:tav>
                                        <p:tav tm="100000">
                                          <p:val>
                                            <p:strVal val="#ppt_x"/>
                                          </p:val>
                                        </p:tav>
                                      </p:tavLst>
                                    </p:anim>
                                    <p:anim calcmode="lin" valueType="num">
                                      <p:cBhvr additive="base">
                                        <p:cTn id="79" dur="500" fill="hold"/>
                                        <p:tgtEl>
                                          <p:spTgt spid="3091"/>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3092"/>
                                        </p:tgtEl>
                                        <p:attrNameLst>
                                          <p:attrName>style.visibility</p:attrName>
                                        </p:attrNameLst>
                                      </p:cBhvr>
                                      <p:to>
                                        <p:strVal val="visible"/>
                                      </p:to>
                                    </p:set>
                                    <p:anim calcmode="lin" valueType="num">
                                      <p:cBhvr additive="base">
                                        <p:cTn id="84" dur="500" fill="hold"/>
                                        <p:tgtEl>
                                          <p:spTgt spid="3092"/>
                                        </p:tgtEl>
                                        <p:attrNameLst>
                                          <p:attrName>ppt_x</p:attrName>
                                        </p:attrNameLst>
                                      </p:cBhvr>
                                      <p:tavLst>
                                        <p:tav tm="0">
                                          <p:val>
                                            <p:strVal val="0-#ppt_w/2"/>
                                          </p:val>
                                        </p:tav>
                                        <p:tav tm="100000">
                                          <p:val>
                                            <p:strVal val="#ppt_x"/>
                                          </p:val>
                                        </p:tav>
                                      </p:tavLst>
                                    </p:anim>
                                    <p:anim calcmode="lin" valueType="num">
                                      <p:cBhvr additive="base">
                                        <p:cTn id="85" dur="500" fill="hold"/>
                                        <p:tgtEl>
                                          <p:spTgt spid="30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P spid="3076" grpId="0" animBg="1"/>
      <p:bldP spid="3077" grpId="0" animBg="1"/>
      <p:bldP spid="3079" grpId="0" animBg="1"/>
      <p:bldP spid="3080" grpId="0" animBg="1"/>
      <p:bldP spid="3082" grpId="0" animBg="1"/>
      <p:bldP spid="3084" grpId="0" autoUpdateAnimBg="0"/>
      <p:bldP spid="3085" grpId="0" autoUpdateAnimBg="0"/>
      <p:bldP spid="3086" grpId="0" autoUpdateAnimBg="0"/>
      <p:bldP spid="3087" grpId="0" autoUpdateAnimBg="0"/>
      <p:bldP spid="3089" grpId="0" autoUpdateAnimBg="0"/>
      <p:bldP spid="3090" grpId="0" animBg="1"/>
      <p:bldP spid="3091" grpId="0" autoUpdateAnimBg="0"/>
      <p:bldP spid="309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smtClean="0"/>
              <a:t/>
            </a:r>
            <a:br>
              <a:rPr lang="en-US" sz="3600" b="1" u="sng" dirty="0" smtClean="0"/>
            </a:br>
            <a:r>
              <a:rPr lang="en-US" sz="3600" b="1" u="sng" dirty="0" err="1" smtClean="0"/>
              <a:t>Appendicular</a:t>
            </a:r>
            <a:r>
              <a:rPr lang="en-US" sz="3600" b="1" u="sng" dirty="0" smtClean="0"/>
              <a:t> Skeleton 126 bones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Pectoral Girdle &amp; upper extremities</a:t>
            </a:r>
            <a:r>
              <a:rPr lang="en-US" dirty="0" smtClean="0"/>
              <a:t>	</a:t>
            </a:r>
            <a:r>
              <a:rPr lang="en-US" b="1" dirty="0" smtClean="0"/>
              <a:t>64 bones</a:t>
            </a:r>
            <a:endParaRPr lang="en-US" dirty="0" smtClean="0"/>
          </a:p>
          <a:p>
            <a:r>
              <a:rPr lang="en-US" dirty="0" smtClean="0"/>
              <a:t>		Clavicle 	2</a:t>
            </a:r>
          </a:p>
          <a:p>
            <a:r>
              <a:rPr lang="en-US" dirty="0" smtClean="0"/>
              <a:t>		Scapula	2</a:t>
            </a:r>
          </a:p>
          <a:p>
            <a:r>
              <a:rPr lang="en-US" dirty="0" smtClean="0"/>
              <a:t>		</a:t>
            </a:r>
            <a:r>
              <a:rPr lang="en-US" dirty="0" err="1" smtClean="0"/>
              <a:t>Humerus</a:t>
            </a:r>
            <a:r>
              <a:rPr lang="en-US" dirty="0" smtClean="0"/>
              <a:t>	2	</a:t>
            </a:r>
          </a:p>
          <a:p>
            <a:r>
              <a:rPr lang="en-US" dirty="0" smtClean="0"/>
              <a:t>		Radius	2</a:t>
            </a:r>
          </a:p>
          <a:p>
            <a:pPr lvl="1">
              <a:buNone/>
            </a:pPr>
            <a:r>
              <a:rPr lang="en-US" dirty="0" smtClean="0"/>
              <a:t>			Ulna		2</a:t>
            </a:r>
          </a:p>
          <a:p>
            <a:r>
              <a:rPr lang="en-US" dirty="0" smtClean="0"/>
              <a:t>		Carpals	16</a:t>
            </a:r>
          </a:p>
          <a:p>
            <a:r>
              <a:rPr lang="en-US" dirty="0" smtClean="0"/>
              <a:t>		Metacarpals  10</a:t>
            </a:r>
          </a:p>
          <a:p>
            <a:r>
              <a:rPr lang="en-US" dirty="0" smtClean="0"/>
              <a:t>		Phalanges	28</a:t>
            </a:r>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Lower Extremities 62 bones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b="1" dirty="0" smtClean="0"/>
              <a:t>		</a:t>
            </a:r>
            <a:r>
              <a:rPr lang="en-US" b="1" dirty="0" err="1" smtClean="0"/>
              <a:t>Coxal</a:t>
            </a:r>
            <a:r>
              <a:rPr lang="en-US" b="1" dirty="0" smtClean="0"/>
              <a:t> Bones	3</a:t>
            </a:r>
          </a:p>
          <a:p>
            <a:pPr lvl="1">
              <a:buNone/>
            </a:pPr>
            <a:r>
              <a:rPr lang="en-US" b="1" dirty="0" smtClean="0"/>
              <a:t>Ilium, </a:t>
            </a:r>
            <a:r>
              <a:rPr lang="en-US" b="1" dirty="0" err="1" smtClean="0"/>
              <a:t>ischium</a:t>
            </a:r>
            <a:r>
              <a:rPr lang="en-US" b="1" dirty="0" smtClean="0"/>
              <a:t> and pubis</a:t>
            </a:r>
          </a:p>
          <a:p>
            <a:r>
              <a:rPr lang="en-US" dirty="0" smtClean="0"/>
              <a:t>		Femur		2</a:t>
            </a:r>
          </a:p>
          <a:p>
            <a:r>
              <a:rPr lang="en-US" dirty="0" smtClean="0"/>
              <a:t>		Tibia			2</a:t>
            </a:r>
          </a:p>
          <a:p>
            <a:r>
              <a:rPr lang="en-US" dirty="0" smtClean="0"/>
              <a:t>		Fibula		2</a:t>
            </a:r>
          </a:p>
          <a:p>
            <a:r>
              <a:rPr lang="en-US" dirty="0" smtClean="0"/>
              <a:t>		</a:t>
            </a:r>
            <a:r>
              <a:rPr lang="en-US" dirty="0" err="1" smtClean="0"/>
              <a:t>Tarsals</a:t>
            </a:r>
            <a:r>
              <a:rPr lang="en-US" dirty="0" smtClean="0"/>
              <a:t>		14</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Terminology:</a:t>
            </a:r>
            <a:endParaRPr lang="en-US" dirty="0"/>
          </a:p>
        </p:txBody>
      </p:sp>
      <p:sp>
        <p:nvSpPr>
          <p:cNvPr id="3" name="Content Placeholder 2"/>
          <p:cNvSpPr>
            <a:spLocks noGrp="1"/>
          </p:cNvSpPr>
          <p:nvPr>
            <p:ph idx="1"/>
          </p:nvPr>
        </p:nvSpPr>
        <p:spPr/>
        <p:txBody>
          <a:bodyPr/>
          <a:lstStyle/>
          <a:p>
            <a:r>
              <a:rPr lang="en-US" b="1" dirty="0" smtClean="0"/>
              <a:t>Articulating Surface</a:t>
            </a:r>
            <a:r>
              <a:rPr lang="en-US" dirty="0" smtClean="0"/>
              <a:t>: These are the areas of the bone that move in conjunction with another	bone.</a:t>
            </a:r>
          </a:p>
          <a:p>
            <a:r>
              <a:rPr lang="en-US" dirty="0" err="1" smtClean="0"/>
              <a:t>Condyle</a:t>
            </a:r>
            <a:r>
              <a:rPr lang="en-US" dirty="0" smtClean="0"/>
              <a:t>: Rounded projection for articulation with another bone.</a:t>
            </a:r>
          </a:p>
          <a:p>
            <a:r>
              <a:rPr lang="en-US" dirty="0" smtClean="0"/>
              <a:t> Head: A portion of the bone that expands beyond its constricted neck.</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Non-articulating Surfaces</a:t>
            </a:r>
            <a:r>
              <a:rPr lang="en-US" dirty="0" smtClean="0"/>
              <a:t>: Serve as attachment sights</a:t>
            </a:r>
          </a:p>
          <a:p>
            <a:r>
              <a:rPr lang="en-US" b="1" dirty="0" smtClean="0"/>
              <a:t>Projections</a:t>
            </a:r>
          </a:p>
          <a:p>
            <a:r>
              <a:rPr lang="en-US" dirty="0" smtClean="0"/>
              <a:t>1. </a:t>
            </a:r>
            <a:r>
              <a:rPr lang="en-US" dirty="0" err="1" smtClean="0"/>
              <a:t>Tuberosity</a:t>
            </a:r>
            <a:r>
              <a:rPr lang="en-US" dirty="0" smtClean="0"/>
              <a:t> : a large roughened projection</a:t>
            </a:r>
          </a:p>
          <a:p>
            <a:r>
              <a:rPr lang="en-US" dirty="0" smtClean="0"/>
              <a:t>2. Tubercle: a small rounded projection</a:t>
            </a:r>
          </a:p>
          <a:p>
            <a:r>
              <a:rPr lang="en-US" dirty="0" smtClean="0"/>
              <a:t>3. Spine: a sharp projection	</a:t>
            </a:r>
          </a:p>
          <a:p>
            <a:r>
              <a:rPr lang="en-US" dirty="0" smtClean="0"/>
              <a:t>4. Crest: a ridge</a:t>
            </a:r>
          </a:p>
          <a:p>
            <a:r>
              <a:rPr lang="en-US" dirty="0" smtClean="0"/>
              <a:t>5. Process: an obvious portion that protrudes from a surface.</a:t>
            </a:r>
          </a:p>
          <a:p>
            <a:r>
              <a:rPr lang="en-US" dirty="0" smtClean="0"/>
              <a:t>6. </a:t>
            </a:r>
            <a:r>
              <a:rPr lang="en-US" dirty="0" err="1" smtClean="0"/>
              <a:t>Trochanter</a:t>
            </a:r>
            <a:r>
              <a:rPr lang="en-US" dirty="0" smtClean="0"/>
              <a:t>: a prominent process.</a:t>
            </a:r>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Depressions</a:t>
            </a:r>
            <a:endParaRPr lang="en-US" dirty="0" smtClean="0"/>
          </a:p>
          <a:p>
            <a:r>
              <a:rPr lang="en-US" dirty="0" smtClean="0"/>
              <a:t>1. </a:t>
            </a:r>
            <a:r>
              <a:rPr lang="en-US" dirty="0" err="1" smtClean="0"/>
              <a:t>Fossa</a:t>
            </a:r>
            <a:r>
              <a:rPr lang="en-US" dirty="0" smtClean="0"/>
              <a:t> Shallow or hollow bone depression</a:t>
            </a:r>
          </a:p>
          <a:p>
            <a:r>
              <a:rPr lang="en-US" dirty="0" smtClean="0"/>
              <a:t>2. Groove:  long shallow depression</a:t>
            </a:r>
          </a:p>
          <a:p>
            <a:r>
              <a:rPr lang="en-US" dirty="0" smtClean="0"/>
              <a:t>3.Foramen: a hole</a:t>
            </a:r>
          </a:p>
          <a:p>
            <a:r>
              <a:rPr lang="en-US" dirty="0" smtClean="0"/>
              <a:t>4. Sinus: an air filled cavity</a:t>
            </a:r>
          </a:p>
          <a:p>
            <a:r>
              <a:rPr lang="en-US" dirty="0" smtClean="0"/>
              <a:t>5. </a:t>
            </a:r>
            <a:r>
              <a:rPr lang="en-US" dirty="0" err="1" smtClean="0"/>
              <a:t>Meatus</a:t>
            </a:r>
            <a:r>
              <a:rPr lang="en-US" dirty="0" smtClean="0"/>
              <a:t>: a tube shaped opening</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Bone Structure:</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 </a:t>
            </a:r>
          </a:p>
          <a:p>
            <a:r>
              <a:rPr lang="en-US" dirty="0" smtClean="0"/>
              <a:t>	</a:t>
            </a:r>
            <a:r>
              <a:rPr lang="en-US" b="1" dirty="0" err="1" smtClean="0"/>
              <a:t>Diaphysis</a:t>
            </a:r>
            <a:r>
              <a:rPr lang="en-US" dirty="0" smtClean="0"/>
              <a:t>: The shaft of a long bone.</a:t>
            </a:r>
          </a:p>
          <a:p>
            <a:r>
              <a:rPr lang="en-US" dirty="0" smtClean="0"/>
              <a:t>	</a:t>
            </a:r>
            <a:r>
              <a:rPr lang="en-US" b="1" dirty="0" smtClean="0"/>
              <a:t>Epiphysis</a:t>
            </a:r>
            <a:r>
              <a:rPr lang="en-US" dirty="0" smtClean="0"/>
              <a:t>: Two enlarge ends of the bones</a:t>
            </a:r>
          </a:p>
          <a:p>
            <a:r>
              <a:rPr lang="en-US" dirty="0" smtClean="0"/>
              <a:t>Proximal Epiphysis and Distal Epiphysis</a:t>
            </a:r>
          </a:p>
          <a:p>
            <a:r>
              <a:rPr lang="en-US" dirty="0" smtClean="0"/>
              <a:t>Proximal Epiphysis contains the red bone marrow in adult bones.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Pelvic Girdle</a:t>
            </a:r>
            <a:br>
              <a:rPr lang="en-US" dirty="0" smtClean="0"/>
            </a:br>
            <a:endParaRPr lang="en-US" dirty="0"/>
          </a:p>
        </p:txBody>
      </p:sp>
      <p:pic>
        <p:nvPicPr>
          <p:cNvPr id="4" name="Picture 2" descr="A:\MVC-015S.JPG"/>
          <p:cNvPicPr>
            <a:picLocks noGrp="1" noChangeAspect="1" noChangeArrowheads="1"/>
          </p:cNvPicPr>
          <p:nvPr>
            <p:ph idx="1"/>
          </p:nvPr>
        </p:nvPicPr>
        <p:blipFill>
          <a:blip r:embed="rId2"/>
          <a:srcRect/>
          <a:stretch>
            <a:fillRect/>
          </a:stretch>
        </p:blipFill>
        <p:spPr bwMode="auto">
          <a:xfrm>
            <a:off x="1600200" y="1600200"/>
            <a:ext cx="6034617" cy="452596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girdle</a:t>
            </a:r>
            <a:endParaRPr lang="en-US" dirty="0"/>
          </a:p>
        </p:txBody>
      </p:sp>
      <p:sp>
        <p:nvSpPr>
          <p:cNvPr id="3" name="Content Placeholder 2"/>
          <p:cNvSpPr>
            <a:spLocks noGrp="1"/>
          </p:cNvSpPr>
          <p:nvPr>
            <p:ph idx="1"/>
          </p:nvPr>
        </p:nvSpPr>
        <p:spPr/>
        <p:txBody>
          <a:bodyPr>
            <a:normAutofit/>
          </a:bodyPr>
          <a:lstStyle/>
          <a:p>
            <a:r>
              <a:rPr lang="en-US" b="1" dirty="0" smtClean="0"/>
              <a:t>Ilium</a:t>
            </a:r>
            <a:r>
              <a:rPr lang="en-US" dirty="0" smtClean="0"/>
              <a:t>: The larger, superior Portion of the pelvic region. ( Hip bone)</a:t>
            </a:r>
          </a:p>
          <a:p>
            <a:r>
              <a:rPr lang="en-US" b="1" dirty="0" smtClean="0"/>
              <a:t>Iliac Crest</a:t>
            </a:r>
            <a:r>
              <a:rPr lang="en-US" dirty="0" smtClean="0"/>
              <a:t>: Rim of the </a:t>
            </a:r>
            <a:r>
              <a:rPr lang="en-US" dirty="0" err="1" smtClean="0"/>
              <a:t>ilium</a:t>
            </a:r>
            <a:r>
              <a:rPr lang="en-US" dirty="0" smtClean="0"/>
              <a:t> or hip.</a:t>
            </a:r>
          </a:p>
          <a:p>
            <a:r>
              <a:rPr lang="en-US" b="1" dirty="0" smtClean="0"/>
              <a:t>Iliac </a:t>
            </a:r>
            <a:r>
              <a:rPr lang="en-US" b="1" dirty="0" err="1" smtClean="0"/>
              <a:t>fossa</a:t>
            </a:r>
            <a:r>
              <a:rPr lang="en-US" b="1" dirty="0" smtClean="0"/>
              <a:t> </a:t>
            </a:r>
            <a:r>
              <a:rPr lang="en-US" dirty="0" smtClean="0"/>
              <a:t>the depression of the </a:t>
            </a:r>
            <a:r>
              <a:rPr lang="en-US" dirty="0" err="1" smtClean="0"/>
              <a:t>ilium</a:t>
            </a:r>
            <a:r>
              <a:rPr lang="en-US" dirty="0" smtClean="0"/>
              <a:t>.</a:t>
            </a:r>
          </a:p>
          <a:p>
            <a:r>
              <a:rPr lang="en-US" dirty="0" smtClean="0"/>
              <a:t>Ilium is fused to the Sacrum by the </a:t>
            </a:r>
            <a:r>
              <a:rPr lang="en-US" b="1" dirty="0" smtClean="0"/>
              <a:t>sacroiliac</a:t>
            </a:r>
            <a:r>
              <a:rPr lang="en-US" dirty="0" smtClean="0"/>
              <a:t> </a:t>
            </a:r>
            <a:r>
              <a:rPr lang="en-US" b="1" dirty="0" smtClean="0"/>
              <a:t>joint.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err="1" smtClean="0"/>
              <a:t>Ischium</a:t>
            </a:r>
            <a:r>
              <a:rPr lang="en-US" dirty="0" smtClean="0"/>
              <a:t>: The inferior and posterior portion of the hip.</a:t>
            </a:r>
          </a:p>
          <a:p>
            <a:pPr>
              <a:buNone/>
            </a:pPr>
            <a:r>
              <a:rPr lang="en-US" b="1" dirty="0" smtClean="0"/>
              <a:t>Pubis</a:t>
            </a:r>
            <a:r>
              <a:rPr lang="en-US" dirty="0" smtClean="0"/>
              <a:t>: The inferior and anterior portion of the </a:t>
            </a:r>
          </a:p>
          <a:p>
            <a:r>
              <a:rPr lang="en-US" b="1" dirty="0" err="1" smtClean="0"/>
              <a:t>Subpubic</a:t>
            </a:r>
            <a:r>
              <a:rPr lang="en-US" b="1" dirty="0" smtClean="0"/>
              <a:t> angle</a:t>
            </a:r>
            <a:r>
              <a:rPr lang="en-US" dirty="0" smtClean="0"/>
              <a:t>: male is more straight </a:t>
            </a:r>
            <a:r>
              <a:rPr lang="en-US" dirty="0" err="1" smtClean="0"/>
              <a:t>thanfemal</a:t>
            </a:r>
            <a:r>
              <a:rPr lang="en-US" dirty="0" smtClean="0"/>
              <a:t> </a:t>
            </a:r>
            <a:r>
              <a:rPr lang="en-US" dirty="0" err="1" smtClean="0"/>
              <a:t>skeloton</a:t>
            </a:r>
            <a:r>
              <a:rPr lang="en-US" dirty="0" smtClean="0"/>
              <a:t>. </a:t>
            </a:r>
          </a:p>
          <a:p>
            <a:r>
              <a:rPr lang="en-US" b="1" dirty="0" err="1" smtClean="0"/>
              <a:t>Obturator</a:t>
            </a:r>
            <a:r>
              <a:rPr lang="en-US" b="1" dirty="0" smtClean="0"/>
              <a:t> Foramen</a:t>
            </a:r>
            <a:r>
              <a:rPr lang="en-US" dirty="0" smtClean="0"/>
              <a:t>: filled with connective tissue.</a:t>
            </a:r>
          </a:p>
          <a:p>
            <a:r>
              <a:rPr lang="en-US" b="1" dirty="0" err="1" smtClean="0"/>
              <a:t>Symphysis</a:t>
            </a:r>
            <a:r>
              <a:rPr lang="en-US" b="1" dirty="0" smtClean="0"/>
              <a:t> pubis</a:t>
            </a:r>
            <a:r>
              <a:rPr lang="en-US" dirty="0" smtClean="0"/>
              <a:t>: joins the right and left halves. </a:t>
            </a:r>
          </a:p>
          <a:p>
            <a:r>
              <a:rPr lang="en-US" b="1" dirty="0" err="1" smtClean="0"/>
              <a:t>Acetabulum</a:t>
            </a:r>
            <a:r>
              <a:rPr lang="en-US" dirty="0" smtClean="0"/>
              <a:t>: </a:t>
            </a:r>
            <a:r>
              <a:rPr lang="en-US" dirty="0" err="1" smtClean="0"/>
              <a:t>piont</a:t>
            </a:r>
            <a:r>
              <a:rPr lang="en-US" dirty="0" smtClean="0"/>
              <a:t> of articulation of the lower limb and the pelvic girdle.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Axial </a:t>
            </a:r>
            <a:r>
              <a:rPr lang="en-US" b="1" u="sng" dirty="0" smtClean="0"/>
              <a:t>Skeleton</a:t>
            </a:r>
            <a:br>
              <a:rPr lang="en-US" b="1" u="sng" dirty="0" smtClean="0"/>
            </a:br>
            <a:r>
              <a:rPr lang="en-US" sz="3600" b="1" u="sng" dirty="0" smtClean="0"/>
              <a:t>Skull, Vertebral Column, Ribs, &amp; Sternum</a:t>
            </a:r>
            <a:endParaRPr lang="en-US" sz="3600" dirty="0"/>
          </a:p>
        </p:txBody>
      </p:sp>
      <p:sp>
        <p:nvSpPr>
          <p:cNvPr id="3" name="Content Placeholder 2"/>
          <p:cNvSpPr>
            <a:spLocks noGrp="1"/>
          </p:cNvSpPr>
          <p:nvPr>
            <p:ph idx="1"/>
          </p:nvPr>
        </p:nvSpPr>
        <p:spPr/>
        <p:txBody>
          <a:bodyPr>
            <a:normAutofit/>
          </a:bodyPr>
          <a:lstStyle/>
          <a:p>
            <a:r>
              <a:rPr lang="en-US" b="1" u="sng" dirty="0"/>
              <a:t>80 </a:t>
            </a:r>
            <a:r>
              <a:rPr lang="en-US" b="1" u="sng" dirty="0" smtClean="0"/>
              <a:t>bones</a:t>
            </a:r>
          </a:p>
          <a:p>
            <a:endParaRPr lang="en-US" dirty="0"/>
          </a:p>
          <a:p>
            <a:endParaRPr lang="en-US" dirty="0"/>
          </a:p>
        </p:txBody>
      </p:sp>
      <p:sp>
        <p:nvSpPr>
          <p:cNvPr id="4" name="AutoShape 2" descr="https://upload.wikimedia.org/wikipedia/commons/9/90/Appendicular_skeleton_diagram_blank.svg"/>
          <p:cNvSpPr>
            <a:spLocks noChangeAspect="1" noChangeArrowheads="1"/>
          </p:cNvSpPr>
          <p:nvPr/>
        </p:nvSpPr>
        <p:spPr bwMode="auto">
          <a:xfrm>
            <a:off x="155575" y="-3687763"/>
            <a:ext cx="4162425" cy="7686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skeletalsystemdev.weebly.com/uploads/7/0/4/3/7043675/2705560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738883"/>
            <a:ext cx="2895600" cy="5084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MVC-015S.JPG"/>
          <p:cNvPicPr>
            <a:picLocks noChangeAspect="1" noChangeArrowheads="1"/>
          </p:cNvPicPr>
          <p:nvPr/>
        </p:nvPicPr>
        <p:blipFill>
          <a:blip r:embed="rId2"/>
          <a:srcRect/>
          <a:stretch>
            <a:fillRect/>
          </a:stretch>
        </p:blipFill>
        <p:spPr bwMode="auto">
          <a:xfrm>
            <a:off x="1447800" y="457200"/>
            <a:ext cx="6097588" cy="4572000"/>
          </a:xfrm>
          <a:prstGeom prst="rect">
            <a:avLst/>
          </a:prstGeom>
          <a:noFill/>
        </p:spPr>
      </p:pic>
      <p:sp>
        <p:nvSpPr>
          <p:cNvPr id="3075" name="Text Box 3"/>
          <p:cNvSpPr txBox="1">
            <a:spLocks noChangeArrowheads="1"/>
          </p:cNvSpPr>
          <p:nvPr/>
        </p:nvSpPr>
        <p:spPr bwMode="auto">
          <a:xfrm>
            <a:off x="2590800" y="6400800"/>
            <a:ext cx="3962400" cy="457200"/>
          </a:xfrm>
          <a:prstGeom prst="rect">
            <a:avLst/>
          </a:prstGeom>
          <a:noFill/>
          <a:ln w="9525">
            <a:noFill/>
            <a:miter lim="800000"/>
            <a:headEnd/>
            <a:tailEnd/>
          </a:ln>
          <a:effectLst/>
        </p:spPr>
        <p:txBody>
          <a:bodyPr>
            <a:spAutoFit/>
          </a:bodyPr>
          <a:lstStyle/>
          <a:p>
            <a:pPr algn="ctr">
              <a:spcBef>
                <a:spcPct val="50000"/>
              </a:spcBef>
            </a:pPr>
            <a:r>
              <a:rPr lang="en-US" b="1"/>
              <a:t>Pelvis</a:t>
            </a:r>
            <a:endParaRPr lang="en-US"/>
          </a:p>
        </p:txBody>
      </p:sp>
      <p:sp>
        <p:nvSpPr>
          <p:cNvPr id="3076" name="Line 4"/>
          <p:cNvSpPr>
            <a:spLocks noChangeShapeType="1"/>
          </p:cNvSpPr>
          <p:nvPr/>
        </p:nvSpPr>
        <p:spPr bwMode="auto">
          <a:xfrm>
            <a:off x="1143000" y="914400"/>
            <a:ext cx="2057400" cy="609600"/>
          </a:xfrm>
          <a:prstGeom prst="line">
            <a:avLst/>
          </a:prstGeom>
          <a:noFill/>
          <a:ln w="9525">
            <a:solidFill>
              <a:schemeClr val="accent2"/>
            </a:solidFill>
            <a:round/>
            <a:headEnd/>
            <a:tailEnd type="triangle" w="med" len="med"/>
          </a:ln>
          <a:effectLst/>
        </p:spPr>
        <p:txBody>
          <a:bodyPr wrap="none" anchor="ctr"/>
          <a:lstStyle/>
          <a:p>
            <a:endParaRPr lang="en-US"/>
          </a:p>
        </p:txBody>
      </p:sp>
      <p:sp>
        <p:nvSpPr>
          <p:cNvPr id="3077" name="Line 5"/>
          <p:cNvSpPr>
            <a:spLocks noChangeShapeType="1"/>
          </p:cNvSpPr>
          <p:nvPr/>
        </p:nvSpPr>
        <p:spPr bwMode="auto">
          <a:xfrm flipV="1">
            <a:off x="838200" y="3581400"/>
            <a:ext cx="2895600" cy="9144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3078" name="Line 6"/>
          <p:cNvSpPr>
            <a:spLocks noChangeShapeType="1"/>
          </p:cNvSpPr>
          <p:nvPr/>
        </p:nvSpPr>
        <p:spPr bwMode="auto">
          <a:xfrm flipV="1">
            <a:off x="2438400" y="3200400"/>
            <a:ext cx="1828800" cy="2286000"/>
          </a:xfrm>
          <a:prstGeom prst="line">
            <a:avLst/>
          </a:prstGeom>
          <a:noFill/>
          <a:ln w="9525">
            <a:solidFill>
              <a:schemeClr val="accent2"/>
            </a:solidFill>
            <a:round/>
            <a:headEnd/>
            <a:tailEnd type="triangle" w="med" len="med"/>
          </a:ln>
          <a:effectLst/>
        </p:spPr>
        <p:txBody>
          <a:bodyPr wrap="none" anchor="ctr"/>
          <a:lstStyle/>
          <a:p>
            <a:endParaRPr lang="en-US"/>
          </a:p>
        </p:txBody>
      </p:sp>
      <p:sp>
        <p:nvSpPr>
          <p:cNvPr id="3079" name="Text Box 7"/>
          <p:cNvSpPr txBox="1">
            <a:spLocks noChangeArrowheads="1"/>
          </p:cNvSpPr>
          <p:nvPr/>
        </p:nvSpPr>
        <p:spPr bwMode="auto">
          <a:xfrm>
            <a:off x="0" y="762000"/>
            <a:ext cx="1143000" cy="457200"/>
          </a:xfrm>
          <a:prstGeom prst="rect">
            <a:avLst/>
          </a:prstGeom>
          <a:noFill/>
          <a:ln w="9525">
            <a:noFill/>
            <a:miter lim="800000"/>
            <a:headEnd/>
            <a:tailEnd/>
          </a:ln>
          <a:effectLst/>
        </p:spPr>
        <p:txBody>
          <a:bodyPr>
            <a:spAutoFit/>
          </a:bodyPr>
          <a:lstStyle/>
          <a:p>
            <a:pPr>
              <a:spcBef>
                <a:spcPct val="50000"/>
              </a:spcBef>
            </a:pPr>
            <a:r>
              <a:rPr lang="en-US"/>
              <a:t>Ilium</a:t>
            </a:r>
          </a:p>
        </p:txBody>
      </p:sp>
      <p:sp>
        <p:nvSpPr>
          <p:cNvPr id="3080" name="Text Box 8"/>
          <p:cNvSpPr txBox="1">
            <a:spLocks noChangeArrowheads="1"/>
          </p:cNvSpPr>
          <p:nvPr/>
        </p:nvSpPr>
        <p:spPr bwMode="auto">
          <a:xfrm>
            <a:off x="0" y="4648200"/>
            <a:ext cx="2057400" cy="457200"/>
          </a:xfrm>
          <a:prstGeom prst="rect">
            <a:avLst/>
          </a:prstGeom>
          <a:noFill/>
          <a:ln w="9525">
            <a:noFill/>
            <a:miter lim="800000"/>
            <a:headEnd/>
            <a:tailEnd/>
          </a:ln>
          <a:effectLst/>
        </p:spPr>
        <p:txBody>
          <a:bodyPr>
            <a:spAutoFit/>
          </a:bodyPr>
          <a:lstStyle/>
          <a:p>
            <a:pPr>
              <a:spcBef>
                <a:spcPct val="50000"/>
              </a:spcBef>
            </a:pPr>
            <a:r>
              <a:rPr lang="en-US"/>
              <a:t>Ischium</a:t>
            </a:r>
          </a:p>
        </p:txBody>
      </p:sp>
      <p:sp>
        <p:nvSpPr>
          <p:cNvPr id="3081" name="Text Box 9"/>
          <p:cNvSpPr txBox="1">
            <a:spLocks noChangeArrowheads="1"/>
          </p:cNvSpPr>
          <p:nvPr/>
        </p:nvSpPr>
        <p:spPr bwMode="auto">
          <a:xfrm>
            <a:off x="1828800" y="5562600"/>
            <a:ext cx="1600200" cy="457200"/>
          </a:xfrm>
          <a:prstGeom prst="rect">
            <a:avLst/>
          </a:prstGeom>
          <a:noFill/>
          <a:ln w="9525">
            <a:noFill/>
            <a:miter lim="800000"/>
            <a:headEnd/>
            <a:tailEnd/>
          </a:ln>
          <a:effectLst/>
        </p:spPr>
        <p:txBody>
          <a:bodyPr>
            <a:spAutoFit/>
          </a:bodyPr>
          <a:lstStyle/>
          <a:p>
            <a:pPr>
              <a:spcBef>
                <a:spcPct val="50000"/>
              </a:spcBef>
            </a:pPr>
            <a:r>
              <a:rPr lang="en-US"/>
              <a:t>Pubis</a:t>
            </a:r>
          </a:p>
        </p:txBody>
      </p:sp>
      <p:sp>
        <p:nvSpPr>
          <p:cNvPr id="3082" name="Line 10"/>
          <p:cNvSpPr>
            <a:spLocks noChangeShapeType="1"/>
          </p:cNvSpPr>
          <p:nvPr/>
        </p:nvSpPr>
        <p:spPr bwMode="auto">
          <a:xfrm flipH="1" flipV="1">
            <a:off x="4572000" y="3276600"/>
            <a:ext cx="76200" cy="2362200"/>
          </a:xfrm>
          <a:prstGeom prst="line">
            <a:avLst/>
          </a:prstGeom>
          <a:noFill/>
          <a:ln w="9525">
            <a:solidFill>
              <a:schemeClr val="accent2"/>
            </a:solidFill>
            <a:round/>
            <a:headEnd/>
            <a:tailEnd type="triangle" w="med" len="med"/>
          </a:ln>
          <a:effectLst/>
        </p:spPr>
        <p:txBody>
          <a:bodyPr wrap="none" anchor="ctr"/>
          <a:lstStyle/>
          <a:p>
            <a:endParaRPr lang="en-US"/>
          </a:p>
        </p:txBody>
      </p:sp>
      <p:sp>
        <p:nvSpPr>
          <p:cNvPr id="3083" name="Line 11"/>
          <p:cNvSpPr>
            <a:spLocks noChangeShapeType="1"/>
          </p:cNvSpPr>
          <p:nvPr/>
        </p:nvSpPr>
        <p:spPr bwMode="auto">
          <a:xfrm flipH="1" flipV="1">
            <a:off x="5562600" y="3505200"/>
            <a:ext cx="2286000" cy="609600"/>
          </a:xfrm>
          <a:prstGeom prst="line">
            <a:avLst/>
          </a:prstGeom>
          <a:noFill/>
          <a:ln w="9525">
            <a:solidFill>
              <a:schemeClr val="accent2"/>
            </a:solidFill>
            <a:round/>
            <a:headEnd/>
            <a:tailEnd type="triangle" w="med" len="med"/>
          </a:ln>
          <a:effectLst/>
        </p:spPr>
        <p:txBody>
          <a:bodyPr wrap="none" anchor="ctr"/>
          <a:lstStyle/>
          <a:p>
            <a:endParaRPr lang="en-US"/>
          </a:p>
        </p:txBody>
      </p:sp>
      <p:sp>
        <p:nvSpPr>
          <p:cNvPr id="3084" name="Line 12"/>
          <p:cNvSpPr>
            <a:spLocks noChangeShapeType="1"/>
          </p:cNvSpPr>
          <p:nvPr/>
        </p:nvSpPr>
        <p:spPr bwMode="auto">
          <a:xfrm flipH="1" flipV="1">
            <a:off x="5943600" y="2819400"/>
            <a:ext cx="1752600" cy="609600"/>
          </a:xfrm>
          <a:prstGeom prst="line">
            <a:avLst/>
          </a:prstGeom>
          <a:noFill/>
          <a:ln w="9525">
            <a:solidFill>
              <a:schemeClr val="accent2"/>
            </a:solidFill>
            <a:round/>
            <a:headEnd/>
            <a:tailEnd type="triangle" w="med" len="med"/>
          </a:ln>
          <a:effectLst/>
        </p:spPr>
        <p:txBody>
          <a:bodyPr wrap="none" anchor="ctr"/>
          <a:lstStyle/>
          <a:p>
            <a:endParaRPr lang="en-US"/>
          </a:p>
        </p:txBody>
      </p:sp>
      <p:sp>
        <p:nvSpPr>
          <p:cNvPr id="3085" name="Line 13"/>
          <p:cNvSpPr>
            <a:spLocks noChangeShapeType="1"/>
          </p:cNvSpPr>
          <p:nvPr/>
        </p:nvSpPr>
        <p:spPr bwMode="auto">
          <a:xfrm flipH="1">
            <a:off x="4724400" y="762000"/>
            <a:ext cx="3200400" cy="1143000"/>
          </a:xfrm>
          <a:prstGeom prst="line">
            <a:avLst/>
          </a:prstGeom>
          <a:noFill/>
          <a:ln w="9525">
            <a:solidFill>
              <a:schemeClr val="accent2"/>
            </a:solidFill>
            <a:round/>
            <a:headEnd/>
            <a:tailEnd type="triangle" w="med" len="med"/>
          </a:ln>
          <a:effectLst/>
        </p:spPr>
        <p:txBody>
          <a:bodyPr wrap="none" anchor="ctr"/>
          <a:lstStyle/>
          <a:p>
            <a:endParaRPr lang="en-US"/>
          </a:p>
        </p:txBody>
      </p:sp>
      <p:sp>
        <p:nvSpPr>
          <p:cNvPr id="3086" name="Text Box 14"/>
          <p:cNvSpPr txBox="1">
            <a:spLocks noChangeArrowheads="1"/>
          </p:cNvSpPr>
          <p:nvPr/>
        </p:nvSpPr>
        <p:spPr bwMode="auto">
          <a:xfrm>
            <a:off x="4191000" y="5638800"/>
            <a:ext cx="2362200" cy="457200"/>
          </a:xfrm>
          <a:prstGeom prst="rect">
            <a:avLst/>
          </a:prstGeom>
          <a:noFill/>
          <a:ln w="9525">
            <a:noFill/>
            <a:miter lim="800000"/>
            <a:headEnd/>
            <a:tailEnd/>
          </a:ln>
          <a:effectLst/>
        </p:spPr>
        <p:txBody>
          <a:bodyPr>
            <a:spAutoFit/>
          </a:bodyPr>
          <a:lstStyle/>
          <a:p>
            <a:pPr>
              <a:spcBef>
                <a:spcPct val="50000"/>
              </a:spcBef>
            </a:pPr>
            <a:r>
              <a:rPr lang="en-US"/>
              <a:t>Pubic Symphasis</a:t>
            </a:r>
          </a:p>
        </p:txBody>
      </p:sp>
      <p:sp>
        <p:nvSpPr>
          <p:cNvPr id="3087" name="Text Box 15"/>
          <p:cNvSpPr txBox="1">
            <a:spLocks noChangeArrowheads="1"/>
          </p:cNvSpPr>
          <p:nvPr/>
        </p:nvSpPr>
        <p:spPr bwMode="auto">
          <a:xfrm>
            <a:off x="7620000" y="4191000"/>
            <a:ext cx="1524000" cy="822325"/>
          </a:xfrm>
          <a:prstGeom prst="rect">
            <a:avLst/>
          </a:prstGeom>
          <a:noFill/>
          <a:ln w="9525">
            <a:noFill/>
            <a:miter lim="800000"/>
            <a:headEnd/>
            <a:tailEnd/>
          </a:ln>
          <a:effectLst/>
        </p:spPr>
        <p:txBody>
          <a:bodyPr>
            <a:spAutoFit/>
          </a:bodyPr>
          <a:lstStyle/>
          <a:p>
            <a:pPr>
              <a:spcBef>
                <a:spcPct val="50000"/>
              </a:spcBef>
            </a:pPr>
            <a:r>
              <a:rPr lang="en-US"/>
              <a:t>Obturator Foraman</a:t>
            </a:r>
          </a:p>
        </p:txBody>
      </p:sp>
      <p:sp>
        <p:nvSpPr>
          <p:cNvPr id="3088" name="Text Box 16"/>
          <p:cNvSpPr txBox="1">
            <a:spLocks noChangeArrowheads="1"/>
          </p:cNvSpPr>
          <p:nvPr/>
        </p:nvSpPr>
        <p:spPr bwMode="auto">
          <a:xfrm>
            <a:off x="7467600" y="3352800"/>
            <a:ext cx="2133600" cy="457200"/>
          </a:xfrm>
          <a:prstGeom prst="rect">
            <a:avLst/>
          </a:prstGeom>
          <a:noFill/>
          <a:ln w="9525">
            <a:noFill/>
            <a:miter lim="800000"/>
            <a:headEnd/>
            <a:tailEnd/>
          </a:ln>
          <a:effectLst/>
        </p:spPr>
        <p:txBody>
          <a:bodyPr>
            <a:spAutoFit/>
          </a:bodyPr>
          <a:lstStyle/>
          <a:p>
            <a:pPr>
              <a:spcBef>
                <a:spcPct val="50000"/>
              </a:spcBef>
            </a:pPr>
            <a:r>
              <a:rPr lang="en-US"/>
              <a:t>Acetabulum</a:t>
            </a:r>
          </a:p>
        </p:txBody>
      </p:sp>
      <p:sp>
        <p:nvSpPr>
          <p:cNvPr id="3089" name="Text Box 17"/>
          <p:cNvSpPr txBox="1">
            <a:spLocks noChangeArrowheads="1"/>
          </p:cNvSpPr>
          <p:nvPr/>
        </p:nvSpPr>
        <p:spPr bwMode="auto">
          <a:xfrm>
            <a:off x="7924800" y="381000"/>
            <a:ext cx="1676400" cy="457200"/>
          </a:xfrm>
          <a:prstGeom prst="rect">
            <a:avLst/>
          </a:prstGeom>
          <a:noFill/>
          <a:ln w="9525">
            <a:noFill/>
            <a:miter lim="800000"/>
            <a:headEnd/>
            <a:tailEnd/>
          </a:ln>
          <a:effectLst/>
        </p:spPr>
        <p:txBody>
          <a:bodyPr>
            <a:spAutoFit/>
          </a:bodyPr>
          <a:lstStyle/>
          <a:p>
            <a:pPr>
              <a:spcBef>
                <a:spcPct val="50000"/>
              </a:spcBef>
            </a:pPr>
            <a:r>
              <a:rPr lang="en-US"/>
              <a:t>Sacrum</a:t>
            </a:r>
          </a:p>
        </p:txBody>
      </p:sp>
      <p:sp>
        <p:nvSpPr>
          <p:cNvPr id="3090" name="Line 18"/>
          <p:cNvSpPr>
            <a:spLocks noChangeShapeType="1"/>
          </p:cNvSpPr>
          <p:nvPr/>
        </p:nvSpPr>
        <p:spPr bwMode="auto">
          <a:xfrm flipH="1">
            <a:off x="5867400" y="1600200"/>
            <a:ext cx="2057400" cy="0"/>
          </a:xfrm>
          <a:prstGeom prst="line">
            <a:avLst/>
          </a:prstGeom>
          <a:noFill/>
          <a:ln w="9525">
            <a:solidFill>
              <a:schemeClr val="accent2"/>
            </a:solidFill>
            <a:round/>
            <a:headEnd/>
            <a:tailEnd type="triangle" w="med" len="med"/>
          </a:ln>
          <a:effectLst/>
        </p:spPr>
        <p:txBody>
          <a:bodyPr wrap="none" anchor="ctr"/>
          <a:lstStyle/>
          <a:p>
            <a:endParaRPr lang="en-US"/>
          </a:p>
        </p:txBody>
      </p:sp>
      <p:sp>
        <p:nvSpPr>
          <p:cNvPr id="3091" name="Text Box 19"/>
          <p:cNvSpPr txBox="1">
            <a:spLocks noChangeArrowheads="1"/>
          </p:cNvSpPr>
          <p:nvPr/>
        </p:nvSpPr>
        <p:spPr bwMode="auto">
          <a:xfrm>
            <a:off x="7924800" y="1219200"/>
            <a:ext cx="990600" cy="822325"/>
          </a:xfrm>
          <a:prstGeom prst="rect">
            <a:avLst/>
          </a:prstGeom>
          <a:noFill/>
          <a:ln w="9525">
            <a:noFill/>
            <a:miter lim="800000"/>
            <a:headEnd/>
            <a:tailEnd/>
          </a:ln>
          <a:effectLst/>
        </p:spPr>
        <p:txBody>
          <a:bodyPr>
            <a:spAutoFit/>
          </a:bodyPr>
          <a:lstStyle/>
          <a:p>
            <a:pPr>
              <a:spcBef>
                <a:spcPct val="50000"/>
              </a:spcBef>
            </a:pPr>
            <a:r>
              <a:rPr lang="en-US"/>
              <a:t>Iliac Fossa</a:t>
            </a:r>
          </a:p>
        </p:txBody>
      </p:sp>
      <p:sp>
        <p:nvSpPr>
          <p:cNvPr id="3092" name="Line 20"/>
          <p:cNvSpPr>
            <a:spLocks noChangeShapeType="1"/>
          </p:cNvSpPr>
          <p:nvPr/>
        </p:nvSpPr>
        <p:spPr bwMode="auto">
          <a:xfrm flipH="1" flipV="1">
            <a:off x="5791200" y="2209800"/>
            <a:ext cx="2286000" cy="228600"/>
          </a:xfrm>
          <a:prstGeom prst="line">
            <a:avLst/>
          </a:prstGeom>
          <a:noFill/>
          <a:ln w="9525">
            <a:solidFill>
              <a:schemeClr val="accent2"/>
            </a:solidFill>
            <a:round/>
            <a:headEnd/>
            <a:tailEnd type="triangle" w="med" len="med"/>
          </a:ln>
          <a:effectLst/>
        </p:spPr>
        <p:txBody>
          <a:bodyPr wrap="none" anchor="ctr"/>
          <a:lstStyle/>
          <a:p>
            <a:endParaRPr lang="en-US"/>
          </a:p>
        </p:txBody>
      </p:sp>
      <p:sp>
        <p:nvSpPr>
          <p:cNvPr id="3093" name="Text Box 21"/>
          <p:cNvSpPr txBox="1">
            <a:spLocks noChangeArrowheads="1"/>
          </p:cNvSpPr>
          <p:nvPr/>
        </p:nvSpPr>
        <p:spPr bwMode="auto">
          <a:xfrm>
            <a:off x="7543800" y="2362200"/>
            <a:ext cx="3352800" cy="457200"/>
          </a:xfrm>
          <a:prstGeom prst="rect">
            <a:avLst/>
          </a:prstGeom>
          <a:noFill/>
          <a:ln w="9525">
            <a:noFill/>
            <a:miter lim="800000"/>
            <a:headEnd/>
            <a:tailEnd/>
          </a:ln>
          <a:effectLst/>
        </p:spPr>
        <p:txBody>
          <a:bodyPr>
            <a:spAutoFit/>
          </a:bodyPr>
          <a:lstStyle/>
          <a:p>
            <a:pPr>
              <a:spcBef>
                <a:spcPct val="50000"/>
              </a:spcBef>
            </a:pPr>
            <a:r>
              <a:rPr lang="en-US"/>
              <a:t>Pelvic Brim</a:t>
            </a:r>
          </a:p>
        </p:txBody>
      </p:sp>
    </p:spTree>
    <p:extLst>
      <p:ext uri="{BB962C8B-B14F-4D97-AF65-F5344CB8AC3E}">
        <p14:creationId xmlns:p14="http://schemas.microsoft.com/office/powerpoint/2010/main" val="294236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additive="base">
                                        <p:cTn id="19" dur="500" fill="hold"/>
                                        <p:tgtEl>
                                          <p:spTgt spid="3079"/>
                                        </p:tgtEl>
                                        <p:attrNameLst>
                                          <p:attrName>ppt_x</p:attrName>
                                        </p:attrNameLst>
                                      </p:cBhvr>
                                      <p:tavLst>
                                        <p:tav tm="0">
                                          <p:val>
                                            <p:strVal val="0-#ppt_w/2"/>
                                          </p:val>
                                        </p:tav>
                                        <p:tav tm="100000">
                                          <p:val>
                                            <p:strVal val="#ppt_x"/>
                                          </p:val>
                                        </p:tav>
                                      </p:tavLst>
                                    </p:anim>
                                    <p:anim calcmode="lin" valueType="num">
                                      <p:cBhvr additive="base">
                                        <p:cTn id="20"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0-#ppt_w/2"/>
                                          </p:val>
                                        </p:tav>
                                        <p:tav tm="100000">
                                          <p:val>
                                            <p:strVal val="#ppt_x"/>
                                          </p:val>
                                        </p:tav>
                                      </p:tavLst>
                                    </p:anim>
                                    <p:anim calcmode="lin" valueType="num">
                                      <p:cBhvr additive="base">
                                        <p:cTn id="26"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80"/>
                                        </p:tgtEl>
                                        <p:attrNameLst>
                                          <p:attrName>style.visibility</p:attrName>
                                        </p:attrNameLst>
                                      </p:cBhvr>
                                      <p:to>
                                        <p:strVal val="visible"/>
                                      </p:to>
                                    </p:set>
                                    <p:anim calcmode="lin" valueType="num">
                                      <p:cBhvr additive="base">
                                        <p:cTn id="31" dur="500" fill="hold"/>
                                        <p:tgtEl>
                                          <p:spTgt spid="3080"/>
                                        </p:tgtEl>
                                        <p:attrNameLst>
                                          <p:attrName>ppt_x</p:attrName>
                                        </p:attrNameLst>
                                      </p:cBhvr>
                                      <p:tavLst>
                                        <p:tav tm="0">
                                          <p:val>
                                            <p:strVal val="0-#ppt_w/2"/>
                                          </p:val>
                                        </p:tav>
                                        <p:tav tm="100000">
                                          <p:val>
                                            <p:strVal val="#ppt_x"/>
                                          </p:val>
                                        </p:tav>
                                      </p:tavLst>
                                    </p:anim>
                                    <p:anim calcmode="lin" valueType="num">
                                      <p:cBhvr additive="base">
                                        <p:cTn id="32"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8"/>
                                        </p:tgtEl>
                                        <p:attrNameLst>
                                          <p:attrName>style.visibility</p:attrName>
                                        </p:attrNameLst>
                                      </p:cBhvr>
                                      <p:to>
                                        <p:strVal val="visible"/>
                                      </p:to>
                                    </p:set>
                                    <p:anim calcmode="lin" valueType="num">
                                      <p:cBhvr additive="base">
                                        <p:cTn id="37" dur="500" fill="hold"/>
                                        <p:tgtEl>
                                          <p:spTgt spid="3078"/>
                                        </p:tgtEl>
                                        <p:attrNameLst>
                                          <p:attrName>ppt_x</p:attrName>
                                        </p:attrNameLst>
                                      </p:cBhvr>
                                      <p:tavLst>
                                        <p:tav tm="0">
                                          <p:val>
                                            <p:strVal val="0-#ppt_w/2"/>
                                          </p:val>
                                        </p:tav>
                                        <p:tav tm="100000">
                                          <p:val>
                                            <p:strVal val="#ppt_x"/>
                                          </p:val>
                                        </p:tav>
                                      </p:tavLst>
                                    </p:anim>
                                    <p:anim calcmode="lin" valueType="num">
                                      <p:cBhvr additive="base">
                                        <p:cTn id="38"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81"/>
                                        </p:tgtEl>
                                        <p:attrNameLst>
                                          <p:attrName>style.visibility</p:attrName>
                                        </p:attrNameLst>
                                      </p:cBhvr>
                                      <p:to>
                                        <p:strVal val="visible"/>
                                      </p:to>
                                    </p:set>
                                    <p:anim calcmode="lin" valueType="num">
                                      <p:cBhvr additive="base">
                                        <p:cTn id="43" dur="500" fill="hold"/>
                                        <p:tgtEl>
                                          <p:spTgt spid="3081"/>
                                        </p:tgtEl>
                                        <p:attrNameLst>
                                          <p:attrName>ppt_x</p:attrName>
                                        </p:attrNameLst>
                                      </p:cBhvr>
                                      <p:tavLst>
                                        <p:tav tm="0">
                                          <p:val>
                                            <p:strVal val="0-#ppt_w/2"/>
                                          </p:val>
                                        </p:tav>
                                        <p:tav tm="100000">
                                          <p:val>
                                            <p:strVal val="#ppt_x"/>
                                          </p:val>
                                        </p:tav>
                                      </p:tavLst>
                                    </p:anim>
                                    <p:anim calcmode="lin" valueType="num">
                                      <p:cBhvr additive="base">
                                        <p:cTn id="44" dur="500" fill="hold"/>
                                        <p:tgtEl>
                                          <p:spTgt spid="308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82"/>
                                        </p:tgtEl>
                                        <p:attrNameLst>
                                          <p:attrName>style.visibility</p:attrName>
                                        </p:attrNameLst>
                                      </p:cBhvr>
                                      <p:to>
                                        <p:strVal val="visible"/>
                                      </p:to>
                                    </p:set>
                                    <p:anim calcmode="lin" valueType="num">
                                      <p:cBhvr additive="base">
                                        <p:cTn id="49" dur="500" fill="hold"/>
                                        <p:tgtEl>
                                          <p:spTgt spid="3082"/>
                                        </p:tgtEl>
                                        <p:attrNameLst>
                                          <p:attrName>ppt_x</p:attrName>
                                        </p:attrNameLst>
                                      </p:cBhvr>
                                      <p:tavLst>
                                        <p:tav tm="0">
                                          <p:val>
                                            <p:strVal val="0-#ppt_w/2"/>
                                          </p:val>
                                        </p:tav>
                                        <p:tav tm="100000">
                                          <p:val>
                                            <p:strVal val="#ppt_x"/>
                                          </p:val>
                                        </p:tav>
                                      </p:tavLst>
                                    </p:anim>
                                    <p:anim calcmode="lin" valueType="num">
                                      <p:cBhvr additive="base">
                                        <p:cTn id="50" dur="500" fill="hold"/>
                                        <p:tgtEl>
                                          <p:spTgt spid="308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086"/>
                                        </p:tgtEl>
                                        <p:attrNameLst>
                                          <p:attrName>style.visibility</p:attrName>
                                        </p:attrNameLst>
                                      </p:cBhvr>
                                      <p:to>
                                        <p:strVal val="visible"/>
                                      </p:to>
                                    </p:set>
                                    <p:anim calcmode="lin" valueType="num">
                                      <p:cBhvr additive="base">
                                        <p:cTn id="55" dur="500" fill="hold"/>
                                        <p:tgtEl>
                                          <p:spTgt spid="3086"/>
                                        </p:tgtEl>
                                        <p:attrNameLst>
                                          <p:attrName>ppt_x</p:attrName>
                                        </p:attrNameLst>
                                      </p:cBhvr>
                                      <p:tavLst>
                                        <p:tav tm="0">
                                          <p:val>
                                            <p:strVal val="0-#ppt_w/2"/>
                                          </p:val>
                                        </p:tav>
                                        <p:tav tm="100000">
                                          <p:val>
                                            <p:strVal val="#ppt_x"/>
                                          </p:val>
                                        </p:tav>
                                      </p:tavLst>
                                    </p:anim>
                                    <p:anim calcmode="lin" valueType="num">
                                      <p:cBhvr additive="base">
                                        <p:cTn id="56" dur="500" fill="hold"/>
                                        <p:tgtEl>
                                          <p:spTgt spid="308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083"/>
                                        </p:tgtEl>
                                        <p:attrNameLst>
                                          <p:attrName>style.visibility</p:attrName>
                                        </p:attrNameLst>
                                      </p:cBhvr>
                                      <p:to>
                                        <p:strVal val="visible"/>
                                      </p:to>
                                    </p:set>
                                    <p:anim calcmode="lin" valueType="num">
                                      <p:cBhvr additive="base">
                                        <p:cTn id="61" dur="500" fill="hold"/>
                                        <p:tgtEl>
                                          <p:spTgt spid="3083"/>
                                        </p:tgtEl>
                                        <p:attrNameLst>
                                          <p:attrName>ppt_x</p:attrName>
                                        </p:attrNameLst>
                                      </p:cBhvr>
                                      <p:tavLst>
                                        <p:tav tm="0">
                                          <p:val>
                                            <p:strVal val="0-#ppt_w/2"/>
                                          </p:val>
                                        </p:tav>
                                        <p:tav tm="100000">
                                          <p:val>
                                            <p:strVal val="#ppt_x"/>
                                          </p:val>
                                        </p:tav>
                                      </p:tavLst>
                                    </p:anim>
                                    <p:anim calcmode="lin" valueType="num">
                                      <p:cBhvr additive="base">
                                        <p:cTn id="62" dur="500" fill="hold"/>
                                        <p:tgtEl>
                                          <p:spTgt spid="308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087"/>
                                        </p:tgtEl>
                                        <p:attrNameLst>
                                          <p:attrName>style.visibility</p:attrName>
                                        </p:attrNameLst>
                                      </p:cBhvr>
                                      <p:to>
                                        <p:strVal val="visible"/>
                                      </p:to>
                                    </p:set>
                                    <p:anim calcmode="lin" valueType="num">
                                      <p:cBhvr additive="base">
                                        <p:cTn id="67" dur="500" fill="hold"/>
                                        <p:tgtEl>
                                          <p:spTgt spid="3087"/>
                                        </p:tgtEl>
                                        <p:attrNameLst>
                                          <p:attrName>ppt_x</p:attrName>
                                        </p:attrNameLst>
                                      </p:cBhvr>
                                      <p:tavLst>
                                        <p:tav tm="0">
                                          <p:val>
                                            <p:strVal val="0-#ppt_w/2"/>
                                          </p:val>
                                        </p:tav>
                                        <p:tav tm="100000">
                                          <p:val>
                                            <p:strVal val="#ppt_x"/>
                                          </p:val>
                                        </p:tav>
                                      </p:tavLst>
                                    </p:anim>
                                    <p:anim calcmode="lin" valueType="num">
                                      <p:cBhvr additive="base">
                                        <p:cTn id="68" dur="500" fill="hold"/>
                                        <p:tgtEl>
                                          <p:spTgt spid="308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084"/>
                                        </p:tgtEl>
                                        <p:attrNameLst>
                                          <p:attrName>style.visibility</p:attrName>
                                        </p:attrNameLst>
                                      </p:cBhvr>
                                      <p:to>
                                        <p:strVal val="visible"/>
                                      </p:to>
                                    </p:set>
                                    <p:anim calcmode="lin" valueType="num">
                                      <p:cBhvr additive="base">
                                        <p:cTn id="73" dur="500" fill="hold"/>
                                        <p:tgtEl>
                                          <p:spTgt spid="3084"/>
                                        </p:tgtEl>
                                        <p:attrNameLst>
                                          <p:attrName>ppt_x</p:attrName>
                                        </p:attrNameLst>
                                      </p:cBhvr>
                                      <p:tavLst>
                                        <p:tav tm="0">
                                          <p:val>
                                            <p:strVal val="0-#ppt_w/2"/>
                                          </p:val>
                                        </p:tav>
                                        <p:tav tm="100000">
                                          <p:val>
                                            <p:strVal val="#ppt_x"/>
                                          </p:val>
                                        </p:tav>
                                      </p:tavLst>
                                    </p:anim>
                                    <p:anim calcmode="lin" valueType="num">
                                      <p:cBhvr additive="base">
                                        <p:cTn id="74" dur="500" fill="hold"/>
                                        <p:tgtEl>
                                          <p:spTgt spid="308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088"/>
                                        </p:tgtEl>
                                        <p:attrNameLst>
                                          <p:attrName>style.visibility</p:attrName>
                                        </p:attrNameLst>
                                      </p:cBhvr>
                                      <p:to>
                                        <p:strVal val="visible"/>
                                      </p:to>
                                    </p:set>
                                    <p:anim calcmode="lin" valueType="num">
                                      <p:cBhvr additive="base">
                                        <p:cTn id="79" dur="500" fill="hold"/>
                                        <p:tgtEl>
                                          <p:spTgt spid="3088"/>
                                        </p:tgtEl>
                                        <p:attrNameLst>
                                          <p:attrName>ppt_x</p:attrName>
                                        </p:attrNameLst>
                                      </p:cBhvr>
                                      <p:tavLst>
                                        <p:tav tm="0">
                                          <p:val>
                                            <p:strVal val="0-#ppt_w/2"/>
                                          </p:val>
                                        </p:tav>
                                        <p:tav tm="100000">
                                          <p:val>
                                            <p:strVal val="#ppt_x"/>
                                          </p:val>
                                        </p:tav>
                                      </p:tavLst>
                                    </p:anim>
                                    <p:anim calcmode="lin" valueType="num">
                                      <p:cBhvr additive="base">
                                        <p:cTn id="80" dur="500" fill="hold"/>
                                        <p:tgtEl>
                                          <p:spTgt spid="308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092"/>
                                        </p:tgtEl>
                                        <p:attrNameLst>
                                          <p:attrName>style.visibility</p:attrName>
                                        </p:attrNameLst>
                                      </p:cBhvr>
                                      <p:to>
                                        <p:strVal val="visible"/>
                                      </p:to>
                                    </p:set>
                                    <p:anim calcmode="lin" valueType="num">
                                      <p:cBhvr additive="base">
                                        <p:cTn id="85" dur="500" fill="hold"/>
                                        <p:tgtEl>
                                          <p:spTgt spid="3092"/>
                                        </p:tgtEl>
                                        <p:attrNameLst>
                                          <p:attrName>ppt_x</p:attrName>
                                        </p:attrNameLst>
                                      </p:cBhvr>
                                      <p:tavLst>
                                        <p:tav tm="0">
                                          <p:val>
                                            <p:strVal val="0-#ppt_w/2"/>
                                          </p:val>
                                        </p:tav>
                                        <p:tav tm="100000">
                                          <p:val>
                                            <p:strVal val="#ppt_x"/>
                                          </p:val>
                                        </p:tav>
                                      </p:tavLst>
                                    </p:anim>
                                    <p:anim calcmode="lin" valueType="num">
                                      <p:cBhvr additive="base">
                                        <p:cTn id="86" dur="500" fill="hold"/>
                                        <p:tgtEl>
                                          <p:spTgt spid="309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093"/>
                                        </p:tgtEl>
                                        <p:attrNameLst>
                                          <p:attrName>style.visibility</p:attrName>
                                        </p:attrNameLst>
                                      </p:cBhvr>
                                      <p:to>
                                        <p:strVal val="visible"/>
                                      </p:to>
                                    </p:set>
                                    <p:anim calcmode="lin" valueType="num">
                                      <p:cBhvr additive="base">
                                        <p:cTn id="91" dur="500" fill="hold"/>
                                        <p:tgtEl>
                                          <p:spTgt spid="3093"/>
                                        </p:tgtEl>
                                        <p:attrNameLst>
                                          <p:attrName>ppt_x</p:attrName>
                                        </p:attrNameLst>
                                      </p:cBhvr>
                                      <p:tavLst>
                                        <p:tav tm="0">
                                          <p:val>
                                            <p:strVal val="0-#ppt_w/2"/>
                                          </p:val>
                                        </p:tav>
                                        <p:tav tm="100000">
                                          <p:val>
                                            <p:strVal val="#ppt_x"/>
                                          </p:val>
                                        </p:tav>
                                      </p:tavLst>
                                    </p:anim>
                                    <p:anim calcmode="lin" valueType="num">
                                      <p:cBhvr additive="base">
                                        <p:cTn id="92" dur="500" fill="hold"/>
                                        <p:tgtEl>
                                          <p:spTgt spid="309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3090"/>
                                        </p:tgtEl>
                                        <p:attrNameLst>
                                          <p:attrName>style.visibility</p:attrName>
                                        </p:attrNameLst>
                                      </p:cBhvr>
                                      <p:to>
                                        <p:strVal val="visible"/>
                                      </p:to>
                                    </p:set>
                                    <p:anim calcmode="lin" valueType="num">
                                      <p:cBhvr additive="base">
                                        <p:cTn id="97" dur="500" fill="hold"/>
                                        <p:tgtEl>
                                          <p:spTgt spid="3090"/>
                                        </p:tgtEl>
                                        <p:attrNameLst>
                                          <p:attrName>ppt_x</p:attrName>
                                        </p:attrNameLst>
                                      </p:cBhvr>
                                      <p:tavLst>
                                        <p:tav tm="0">
                                          <p:val>
                                            <p:strVal val="0-#ppt_w/2"/>
                                          </p:val>
                                        </p:tav>
                                        <p:tav tm="100000">
                                          <p:val>
                                            <p:strVal val="#ppt_x"/>
                                          </p:val>
                                        </p:tav>
                                      </p:tavLst>
                                    </p:anim>
                                    <p:anim calcmode="lin" valueType="num">
                                      <p:cBhvr additive="base">
                                        <p:cTn id="98" dur="500" fill="hold"/>
                                        <p:tgtEl>
                                          <p:spTgt spid="3090"/>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091"/>
                                        </p:tgtEl>
                                        <p:attrNameLst>
                                          <p:attrName>style.visibility</p:attrName>
                                        </p:attrNameLst>
                                      </p:cBhvr>
                                      <p:to>
                                        <p:strVal val="visible"/>
                                      </p:to>
                                    </p:set>
                                    <p:anim calcmode="lin" valueType="num">
                                      <p:cBhvr additive="base">
                                        <p:cTn id="103" dur="500" fill="hold"/>
                                        <p:tgtEl>
                                          <p:spTgt spid="3091"/>
                                        </p:tgtEl>
                                        <p:attrNameLst>
                                          <p:attrName>ppt_x</p:attrName>
                                        </p:attrNameLst>
                                      </p:cBhvr>
                                      <p:tavLst>
                                        <p:tav tm="0">
                                          <p:val>
                                            <p:strVal val="0-#ppt_w/2"/>
                                          </p:val>
                                        </p:tav>
                                        <p:tav tm="100000">
                                          <p:val>
                                            <p:strVal val="#ppt_x"/>
                                          </p:val>
                                        </p:tav>
                                      </p:tavLst>
                                    </p:anim>
                                    <p:anim calcmode="lin" valueType="num">
                                      <p:cBhvr additive="base">
                                        <p:cTn id="104" dur="500" fill="hold"/>
                                        <p:tgtEl>
                                          <p:spTgt spid="3091"/>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3085"/>
                                        </p:tgtEl>
                                        <p:attrNameLst>
                                          <p:attrName>style.visibility</p:attrName>
                                        </p:attrNameLst>
                                      </p:cBhvr>
                                      <p:to>
                                        <p:strVal val="visible"/>
                                      </p:to>
                                    </p:set>
                                    <p:anim calcmode="lin" valueType="num">
                                      <p:cBhvr additive="base">
                                        <p:cTn id="109" dur="500" fill="hold"/>
                                        <p:tgtEl>
                                          <p:spTgt spid="3085"/>
                                        </p:tgtEl>
                                        <p:attrNameLst>
                                          <p:attrName>ppt_x</p:attrName>
                                        </p:attrNameLst>
                                      </p:cBhvr>
                                      <p:tavLst>
                                        <p:tav tm="0">
                                          <p:val>
                                            <p:strVal val="0-#ppt_w/2"/>
                                          </p:val>
                                        </p:tav>
                                        <p:tav tm="100000">
                                          <p:val>
                                            <p:strVal val="#ppt_x"/>
                                          </p:val>
                                        </p:tav>
                                      </p:tavLst>
                                    </p:anim>
                                    <p:anim calcmode="lin" valueType="num">
                                      <p:cBhvr additive="base">
                                        <p:cTn id="110" dur="500" fill="hold"/>
                                        <p:tgtEl>
                                          <p:spTgt spid="3085"/>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3089"/>
                                        </p:tgtEl>
                                        <p:attrNameLst>
                                          <p:attrName>style.visibility</p:attrName>
                                        </p:attrNameLst>
                                      </p:cBhvr>
                                      <p:to>
                                        <p:strVal val="visible"/>
                                      </p:to>
                                    </p:set>
                                    <p:anim calcmode="lin" valueType="num">
                                      <p:cBhvr additive="base">
                                        <p:cTn id="115" dur="500" fill="hold"/>
                                        <p:tgtEl>
                                          <p:spTgt spid="3089"/>
                                        </p:tgtEl>
                                        <p:attrNameLst>
                                          <p:attrName>ppt_x</p:attrName>
                                        </p:attrNameLst>
                                      </p:cBhvr>
                                      <p:tavLst>
                                        <p:tav tm="0">
                                          <p:val>
                                            <p:strVal val="0-#ppt_w/2"/>
                                          </p:val>
                                        </p:tav>
                                        <p:tav tm="100000">
                                          <p:val>
                                            <p:strVal val="#ppt_x"/>
                                          </p:val>
                                        </p:tav>
                                      </p:tavLst>
                                    </p:anim>
                                    <p:anim calcmode="lin" valueType="num">
                                      <p:cBhvr additive="base">
                                        <p:cTn id="116" dur="500" fill="hold"/>
                                        <p:tgtEl>
                                          <p:spTgt spid="3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P spid="3076" grpId="0" animBg="1"/>
      <p:bldP spid="3077" grpId="0" animBg="1"/>
      <p:bldP spid="3078" grpId="0" animBg="1"/>
      <p:bldP spid="3079" grpId="0" autoUpdateAnimBg="0"/>
      <p:bldP spid="3080" grpId="0" autoUpdateAnimBg="0"/>
      <p:bldP spid="3081" grpId="0" autoUpdateAnimBg="0"/>
      <p:bldP spid="3082" grpId="0" animBg="1"/>
      <p:bldP spid="3083" grpId="0" animBg="1"/>
      <p:bldP spid="3084" grpId="0" animBg="1"/>
      <p:bldP spid="3085" grpId="0" animBg="1"/>
      <p:bldP spid="3086" grpId="0" autoUpdateAnimBg="0"/>
      <p:bldP spid="3087" grpId="0" autoUpdateAnimBg="0"/>
      <p:bldP spid="3088" grpId="0" autoUpdateAnimBg="0"/>
      <p:bldP spid="3089" grpId="0" autoUpdateAnimBg="0"/>
      <p:bldP spid="3090" grpId="0" animBg="1"/>
      <p:bldP spid="3091" grpId="0" autoUpdateAnimBg="0"/>
      <p:bldP spid="3092" grpId="0" animBg="1"/>
      <p:bldP spid="309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MVC-018S.JPG"/>
          <p:cNvPicPr>
            <a:picLocks noChangeAspect="1" noChangeArrowheads="1"/>
          </p:cNvPicPr>
          <p:nvPr/>
        </p:nvPicPr>
        <p:blipFill>
          <a:blip r:embed="rId2"/>
          <a:srcRect/>
          <a:stretch>
            <a:fillRect/>
          </a:stretch>
        </p:blipFill>
        <p:spPr bwMode="auto">
          <a:xfrm>
            <a:off x="2209800" y="1371600"/>
            <a:ext cx="4881563" cy="3660775"/>
          </a:xfrm>
          <a:prstGeom prst="rect">
            <a:avLst/>
          </a:prstGeom>
          <a:noFill/>
        </p:spPr>
      </p:pic>
      <p:sp>
        <p:nvSpPr>
          <p:cNvPr id="5123" name="Text Box 3"/>
          <p:cNvSpPr txBox="1">
            <a:spLocks noChangeArrowheads="1"/>
          </p:cNvSpPr>
          <p:nvPr/>
        </p:nvSpPr>
        <p:spPr bwMode="auto">
          <a:xfrm>
            <a:off x="2438400" y="228600"/>
            <a:ext cx="4495800" cy="457200"/>
          </a:xfrm>
          <a:prstGeom prst="rect">
            <a:avLst/>
          </a:prstGeom>
          <a:noFill/>
          <a:ln w="9525">
            <a:noFill/>
            <a:miter lim="800000"/>
            <a:headEnd/>
            <a:tailEnd/>
          </a:ln>
          <a:effectLst/>
        </p:spPr>
        <p:txBody>
          <a:bodyPr>
            <a:spAutoFit/>
          </a:bodyPr>
          <a:lstStyle/>
          <a:p>
            <a:pPr algn="ctr">
              <a:spcBef>
                <a:spcPct val="50000"/>
              </a:spcBef>
            </a:pPr>
            <a:r>
              <a:rPr lang="en-US" b="1"/>
              <a:t>Coxal Bone</a:t>
            </a:r>
            <a:endParaRPr lang="en-US"/>
          </a:p>
        </p:txBody>
      </p:sp>
      <p:sp>
        <p:nvSpPr>
          <p:cNvPr id="5124" name="Line 4"/>
          <p:cNvSpPr>
            <a:spLocks noChangeShapeType="1"/>
          </p:cNvSpPr>
          <p:nvPr/>
        </p:nvSpPr>
        <p:spPr bwMode="auto">
          <a:xfrm>
            <a:off x="1447800" y="533400"/>
            <a:ext cx="4114800" cy="13716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5125" name="Line 5"/>
          <p:cNvSpPr>
            <a:spLocks noChangeShapeType="1"/>
          </p:cNvSpPr>
          <p:nvPr/>
        </p:nvSpPr>
        <p:spPr bwMode="auto">
          <a:xfrm>
            <a:off x="1905000" y="1600200"/>
            <a:ext cx="2819400" cy="4572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5126" name="Line 6"/>
          <p:cNvSpPr>
            <a:spLocks noChangeShapeType="1"/>
          </p:cNvSpPr>
          <p:nvPr/>
        </p:nvSpPr>
        <p:spPr bwMode="auto">
          <a:xfrm flipV="1">
            <a:off x="1752600" y="2667000"/>
            <a:ext cx="2667000" cy="3048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5127" name="Line 7"/>
          <p:cNvSpPr>
            <a:spLocks noChangeShapeType="1"/>
          </p:cNvSpPr>
          <p:nvPr/>
        </p:nvSpPr>
        <p:spPr bwMode="auto">
          <a:xfrm flipV="1">
            <a:off x="1752600" y="3429000"/>
            <a:ext cx="2590800" cy="12192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5128" name="Line 8"/>
          <p:cNvSpPr>
            <a:spLocks noChangeShapeType="1"/>
          </p:cNvSpPr>
          <p:nvPr/>
        </p:nvSpPr>
        <p:spPr bwMode="auto">
          <a:xfrm flipV="1">
            <a:off x="2362200" y="3733800"/>
            <a:ext cx="1447800" cy="16002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5129" name="Line 9"/>
          <p:cNvSpPr>
            <a:spLocks noChangeShapeType="1"/>
          </p:cNvSpPr>
          <p:nvPr/>
        </p:nvSpPr>
        <p:spPr bwMode="auto">
          <a:xfrm flipV="1">
            <a:off x="4114800" y="4343400"/>
            <a:ext cx="152400" cy="12192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5130" name="Line 10"/>
          <p:cNvSpPr>
            <a:spLocks noChangeShapeType="1"/>
          </p:cNvSpPr>
          <p:nvPr/>
        </p:nvSpPr>
        <p:spPr bwMode="auto">
          <a:xfrm flipH="1" flipV="1">
            <a:off x="4724400" y="3962400"/>
            <a:ext cx="685800" cy="16002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5131" name="Line 11"/>
          <p:cNvSpPr>
            <a:spLocks noChangeShapeType="1"/>
          </p:cNvSpPr>
          <p:nvPr/>
        </p:nvSpPr>
        <p:spPr bwMode="auto">
          <a:xfrm flipH="1">
            <a:off x="5867400" y="1524000"/>
            <a:ext cx="1447800" cy="1905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5132" name="Line 12"/>
          <p:cNvSpPr>
            <a:spLocks noChangeShapeType="1"/>
          </p:cNvSpPr>
          <p:nvPr/>
        </p:nvSpPr>
        <p:spPr bwMode="auto">
          <a:xfrm flipH="1">
            <a:off x="5257800" y="3352800"/>
            <a:ext cx="2133600" cy="3048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5133" name="Text Box 13"/>
          <p:cNvSpPr txBox="1">
            <a:spLocks noChangeArrowheads="1"/>
          </p:cNvSpPr>
          <p:nvPr/>
        </p:nvSpPr>
        <p:spPr bwMode="auto">
          <a:xfrm>
            <a:off x="0" y="304800"/>
            <a:ext cx="2438400" cy="457200"/>
          </a:xfrm>
          <a:prstGeom prst="rect">
            <a:avLst/>
          </a:prstGeom>
          <a:noFill/>
          <a:ln w="9525">
            <a:noFill/>
            <a:miter lim="800000"/>
            <a:headEnd/>
            <a:tailEnd/>
          </a:ln>
          <a:effectLst/>
        </p:spPr>
        <p:txBody>
          <a:bodyPr>
            <a:spAutoFit/>
          </a:bodyPr>
          <a:lstStyle/>
          <a:p>
            <a:pPr>
              <a:spcBef>
                <a:spcPct val="50000"/>
              </a:spcBef>
            </a:pPr>
            <a:r>
              <a:rPr lang="en-US"/>
              <a:t>Iliac Crest</a:t>
            </a:r>
          </a:p>
        </p:txBody>
      </p:sp>
      <p:sp>
        <p:nvSpPr>
          <p:cNvPr id="5134" name="Text Box 14"/>
          <p:cNvSpPr txBox="1">
            <a:spLocks noChangeArrowheads="1"/>
          </p:cNvSpPr>
          <p:nvPr/>
        </p:nvSpPr>
        <p:spPr bwMode="auto">
          <a:xfrm>
            <a:off x="533400" y="1066800"/>
            <a:ext cx="1600200" cy="1187450"/>
          </a:xfrm>
          <a:prstGeom prst="rect">
            <a:avLst/>
          </a:prstGeom>
          <a:noFill/>
          <a:ln w="9525">
            <a:noFill/>
            <a:miter lim="800000"/>
            <a:headEnd/>
            <a:tailEnd/>
          </a:ln>
          <a:effectLst/>
        </p:spPr>
        <p:txBody>
          <a:bodyPr>
            <a:spAutoFit/>
          </a:bodyPr>
          <a:lstStyle/>
          <a:p>
            <a:pPr>
              <a:spcBef>
                <a:spcPct val="50000"/>
              </a:spcBef>
            </a:pPr>
            <a:r>
              <a:rPr lang="en-US"/>
              <a:t>Anterior Superior Iliac Spine</a:t>
            </a:r>
          </a:p>
        </p:txBody>
      </p:sp>
      <p:sp>
        <p:nvSpPr>
          <p:cNvPr id="5135" name="Text Box 15"/>
          <p:cNvSpPr txBox="1">
            <a:spLocks noChangeArrowheads="1"/>
          </p:cNvSpPr>
          <p:nvPr/>
        </p:nvSpPr>
        <p:spPr bwMode="auto">
          <a:xfrm>
            <a:off x="457200" y="2590800"/>
            <a:ext cx="1676400" cy="1187450"/>
          </a:xfrm>
          <a:prstGeom prst="rect">
            <a:avLst/>
          </a:prstGeom>
          <a:noFill/>
          <a:ln w="9525">
            <a:noFill/>
            <a:miter lim="800000"/>
            <a:headEnd/>
            <a:tailEnd/>
          </a:ln>
          <a:effectLst/>
        </p:spPr>
        <p:txBody>
          <a:bodyPr>
            <a:spAutoFit/>
          </a:bodyPr>
          <a:lstStyle/>
          <a:p>
            <a:pPr>
              <a:spcBef>
                <a:spcPct val="50000"/>
              </a:spcBef>
            </a:pPr>
            <a:r>
              <a:rPr lang="en-US"/>
              <a:t>Anterior Inferior Iliac Spine</a:t>
            </a:r>
          </a:p>
        </p:txBody>
      </p:sp>
      <p:sp>
        <p:nvSpPr>
          <p:cNvPr id="5136" name="Text Box 16"/>
          <p:cNvSpPr txBox="1">
            <a:spLocks noChangeArrowheads="1"/>
          </p:cNvSpPr>
          <p:nvPr/>
        </p:nvSpPr>
        <p:spPr bwMode="auto">
          <a:xfrm>
            <a:off x="0" y="4495800"/>
            <a:ext cx="2514600" cy="457200"/>
          </a:xfrm>
          <a:prstGeom prst="rect">
            <a:avLst/>
          </a:prstGeom>
          <a:noFill/>
          <a:ln w="9525">
            <a:noFill/>
            <a:miter lim="800000"/>
            <a:headEnd/>
            <a:tailEnd/>
          </a:ln>
          <a:effectLst/>
        </p:spPr>
        <p:txBody>
          <a:bodyPr>
            <a:spAutoFit/>
          </a:bodyPr>
          <a:lstStyle/>
          <a:p>
            <a:pPr>
              <a:spcBef>
                <a:spcPct val="50000"/>
              </a:spcBef>
            </a:pPr>
            <a:r>
              <a:rPr lang="en-US"/>
              <a:t>Acetabulum</a:t>
            </a:r>
          </a:p>
        </p:txBody>
      </p:sp>
      <p:sp>
        <p:nvSpPr>
          <p:cNvPr id="5137" name="Text Box 17"/>
          <p:cNvSpPr txBox="1">
            <a:spLocks noChangeArrowheads="1"/>
          </p:cNvSpPr>
          <p:nvPr/>
        </p:nvSpPr>
        <p:spPr bwMode="auto">
          <a:xfrm>
            <a:off x="0" y="5334000"/>
            <a:ext cx="2971800" cy="457200"/>
          </a:xfrm>
          <a:prstGeom prst="rect">
            <a:avLst/>
          </a:prstGeom>
          <a:noFill/>
          <a:ln w="9525">
            <a:noFill/>
            <a:miter lim="800000"/>
            <a:headEnd/>
            <a:tailEnd/>
          </a:ln>
          <a:effectLst/>
        </p:spPr>
        <p:txBody>
          <a:bodyPr>
            <a:spAutoFit/>
          </a:bodyPr>
          <a:lstStyle/>
          <a:p>
            <a:pPr>
              <a:spcBef>
                <a:spcPct val="50000"/>
              </a:spcBef>
            </a:pPr>
            <a:r>
              <a:rPr lang="en-US"/>
              <a:t>Obturator Foramen</a:t>
            </a:r>
          </a:p>
        </p:txBody>
      </p:sp>
      <p:sp>
        <p:nvSpPr>
          <p:cNvPr id="5138" name="Text Box 18"/>
          <p:cNvSpPr txBox="1">
            <a:spLocks noChangeArrowheads="1"/>
          </p:cNvSpPr>
          <p:nvPr/>
        </p:nvSpPr>
        <p:spPr bwMode="auto">
          <a:xfrm>
            <a:off x="2438400" y="5562600"/>
            <a:ext cx="2667000" cy="457200"/>
          </a:xfrm>
          <a:prstGeom prst="rect">
            <a:avLst/>
          </a:prstGeom>
          <a:noFill/>
          <a:ln w="9525">
            <a:noFill/>
            <a:miter lim="800000"/>
            <a:headEnd/>
            <a:tailEnd/>
          </a:ln>
          <a:effectLst/>
        </p:spPr>
        <p:txBody>
          <a:bodyPr>
            <a:spAutoFit/>
          </a:bodyPr>
          <a:lstStyle/>
          <a:p>
            <a:pPr>
              <a:spcBef>
                <a:spcPct val="50000"/>
              </a:spcBef>
            </a:pPr>
            <a:r>
              <a:rPr lang="en-US"/>
              <a:t>Ischial Tuberosity</a:t>
            </a:r>
          </a:p>
        </p:txBody>
      </p:sp>
      <p:sp>
        <p:nvSpPr>
          <p:cNvPr id="5139" name="Text Box 19"/>
          <p:cNvSpPr txBox="1">
            <a:spLocks noChangeArrowheads="1"/>
          </p:cNvSpPr>
          <p:nvPr/>
        </p:nvSpPr>
        <p:spPr bwMode="auto">
          <a:xfrm>
            <a:off x="5029200" y="5562600"/>
            <a:ext cx="2057400" cy="457200"/>
          </a:xfrm>
          <a:prstGeom prst="rect">
            <a:avLst/>
          </a:prstGeom>
          <a:noFill/>
          <a:ln w="9525">
            <a:noFill/>
            <a:miter lim="800000"/>
            <a:headEnd/>
            <a:tailEnd/>
          </a:ln>
          <a:effectLst/>
        </p:spPr>
        <p:txBody>
          <a:bodyPr>
            <a:spAutoFit/>
          </a:bodyPr>
          <a:lstStyle/>
          <a:p>
            <a:pPr>
              <a:spcBef>
                <a:spcPct val="50000"/>
              </a:spcBef>
            </a:pPr>
            <a:r>
              <a:rPr lang="en-US"/>
              <a:t>Ischial Spine</a:t>
            </a:r>
          </a:p>
        </p:txBody>
      </p:sp>
      <p:sp>
        <p:nvSpPr>
          <p:cNvPr id="5140" name="Text Box 20"/>
          <p:cNvSpPr txBox="1">
            <a:spLocks noChangeArrowheads="1"/>
          </p:cNvSpPr>
          <p:nvPr/>
        </p:nvSpPr>
        <p:spPr bwMode="auto">
          <a:xfrm>
            <a:off x="7467600" y="2590800"/>
            <a:ext cx="1676400" cy="1187450"/>
          </a:xfrm>
          <a:prstGeom prst="rect">
            <a:avLst/>
          </a:prstGeom>
          <a:noFill/>
          <a:ln w="9525">
            <a:noFill/>
            <a:miter lim="800000"/>
            <a:headEnd/>
            <a:tailEnd/>
          </a:ln>
          <a:effectLst/>
        </p:spPr>
        <p:txBody>
          <a:bodyPr>
            <a:spAutoFit/>
          </a:bodyPr>
          <a:lstStyle/>
          <a:p>
            <a:pPr>
              <a:spcBef>
                <a:spcPct val="50000"/>
              </a:spcBef>
            </a:pPr>
            <a:r>
              <a:rPr lang="en-US"/>
              <a:t>Posterior Inferior Iliac Spine</a:t>
            </a:r>
          </a:p>
        </p:txBody>
      </p:sp>
      <p:sp>
        <p:nvSpPr>
          <p:cNvPr id="5141" name="Text Box 21"/>
          <p:cNvSpPr txBox="1">
            <a:spLocks noChangeArrowheads="1"/>
          </p:cNvSpPr>
          <p:nvPr/>
        </p:nvSpPr>
        <p:spPr bwMode="auto">
          <a:xfrm>
            <a:off x="7315200" y="838200"/>
            <a:ext cx="1539875" cy="1187450"/>
          </a:xfrm>
          <a:prstGeom prst="rect">
            <a:avLst/>
          </a:prstGeom>
          <a:noFill/>
          <a:ln w="9525">
            <a:noFill/>
            <a:miter lim="800000"/>
            <a:headEnd/>
            <a:tailEnd/>
          </a:ln>
          <a:effectLst/>
        </p:spPr>
        <p:txBody>
          <a:bodyPr>
            <a:spAutoFit/>
          </a:bodyPr>
          <a:lstStyle/>
          <a:p>
            <a:r>
              <a:rPr lang="en-US"/>
              <a:t>Posterior Superior Iliac Spine</a:t>
            </a:r>
          </a:p>
        </p:txBody>
      </p:sp>
      <p:sp>
        <p:nvSpPr>
          <p:cNvPr id="5144" name="Line 24"/>
          <p:cNvSpPr>
            <a:spLocks noChangeShapeType="1"/>
          </p:cNvSpPr>
          <p:nvPr/>
        </p:nvSpPr>
        <p:spPr bwMode="auto">
          <a:xfrm flipH="1" flipV="1">
            <a:off x="4953000" y="3505200"/>
            <a:ext cx="1905000" cy="16764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5145" name="Text Box 25"/>
          <p:cNvSpPr txBox="1">
            <a:spLocks noChangeArrowheads="1"/>
          </p:cNvSpPr>
          <p:nvPr/>
        </p:nvSpPr>
        <p:spPr bwMode="auto">
          <a:xfrm>
            <a:off x="6858000" y="4953000"/>
            <a:ext cx="1676400" cy="1187450"/>
          </a:xfrm>
          <a:prstGeom prst="rect">
            <a:avLst/>
          </a:prstGeom>
          <a:noFill/>
          <a:ln w="9525">
            <a:noFill/>
            <a:miter lim="800000"/>
            <a:headEnd/>
            <a:tailEnd/>
          </a:ln>
          <a:effectLst/>
        </p:spPr>
        <p:txBody>
          <a:bodyPr>
            <a:spAutoFit/>
          </a:bodyPr>
          <a:lstStyle/>
          <a:p>
            <a:pPr>
              <a:spcBef>
                <a:spcPct val="50000"/>
              </a:spcBef>
            </a:pPr>
            <a:r>
              <a:rPr lang="en-US"/>
              <a:t>Greater Sciatic Notch</a:t>
            </a:r>
          </a:p>
        </p:txBody>
      </p:sp>
    </p:spTree>
    <p:extLst>
      <p:ext uri="{BB962C8B-B14F-4D97-AF65-F5344CB8AC3E}">
        <p14:creationId xmlns:p14="http://schemas.microsoft.com/office/powerpoint/2010/main" val="42544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0-#ppt_w/2"/>
                                          </p:val>
                                        </p:tav>
                                        <p:tav tm="100000">
                                          <p:val>
                                            <p:strVal val="#ppt_x"/>
                                          </p:val>
                                        </p:tav>
                                      </p:tavLst>
                                    </p:anim>
                                    <p:anim calcmode="lin" valueType="num">
                                      <p:cBhvr additive="base">
                                        <p:cTn id="14"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33"/>
                                        </p:tgtEl>
                                        <p:attrNameLst>
                                          <p:attrName>style.visibility</p:attrName>
                                        </p:attrNameLst>
                                      </p:cBhvr>
                                      <p:to>
                                        <p:strVal val="visible"/>
                                      </p:to>
                                    </p:set>
                                    <p:anim calcmode="lin" valueType="num">
                                      <p:cBhvr additive="base">
                                        <p:cTn id="19" dur="500" fill="hold"/>
                                        <p:tgtEl>
                                          <p:spTgt spid="5133"/>
                                        </p:tgtEl>
                                        <p:attrNameLst>
                                          <p:attrName>ppt_x</p:attrName>
                                        </p:attrNameLst>
                                      </p:cBhvr>
                                      <p:tavLst>
                                        <p:tav tm="0">
                                          <p:val>
                                            <p:strVal val="0-#ppt_w/2"/>
                                          </p:val>
                                        </p:tav>
                                        <p:tav tm="100000">
                                          <p:val>
                                            <p:strVal val="#ppt_x"/>
                                          </p:val>
                                        </p:tav>
                                      </p:tavLst>
                                    </p:anim>
                                    <p:anim calcmode="lin" valueType="num">
                                      <p:cBhvr additive="base">
                                        <p:cTn id="20"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5"/>
                                        </p:tgtEl>
                                        <p:attrNameLst>
                                          <p:attrName>style.visibility</p:attrName>
                                        </p:attrNameLst>
                                      </p:cBhvr>
                                      <p:to>
                                        <p:strVal val="visible"/>
                                      </p:to>
                                    </p:set>
                                    <p:anim calcmode="lin" valueType="num">
                                      <p:cBhvr additive="base">
                                        <p:cTn id="25" dur="500" fill="hold"/>
                                        <p:tgtEl>
                                          <p:spTgt spid="5125"/>
                                        </p:tgtEl>
                                        <p:attrNameLst>
                                          <p:attrName>ppt_x</p:attrName>
                                        </p:attrNameLst>
                                      </p:cBhvr>
                                      <p:tavLst>
                                        <p:tav tm="0">
                                          <p:val>
                                            <p:strVal val="0-#ppt_w/2"/>
                                          </p:val>
                                        </p:tav>
                                        <p:tav tm="100000">
                                          <p:val>
                                            <p:strVal val="#ppt_x"/>
                                          </p:val>
                                        </p:tav>
                                      </p:tavLst>
                                    </p:anim>
                                    <p:anim calcmode="lin" valueType="num">
                                      <p:cBhvr additive="base">
                                        <p:cTn id="26"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34"/>
                                        </p:tgtEl>
                                        <p:attrNameLst>
                                          <p:attrName>style.visibility</p:attrName>
                                        </p:attrNameLst>
                                      </p:cBhvr>
                                      <p:to>
                                        <p:strVal val="visible"/>
                                      </p:to>
                                    </p:set>
                                    <p:anim calcmode="lin" valueType="num">
                                      <p:cBhvr additive="base">
                                        <p:cTn id="31" dur="500" fill="hold"/>
                                        <p:tgtEl>
                                          <p:spTgt spid="5134"/>
                                        </p:tgtEl>
                                        <p:attrNameLst>
                                          <p:attrName>ppt_x</p:attrName>
                                        </p:attrNameLst>
                                      </p:cBhvr>
                                      <p:tavLst>
                                        <p:tav tm="0">
                                          <p:val>
                                            <p:strVal val="0-#ppt_w/2"/>
                                          </p:val>
                                        </p:tav>
                                        <p:tav tm="100000">
                                          <p:val>
                                            <p:strVal val="#ppt_x"/>
                                          </p:val>
                                        </p:tav>
                                      </p:tavLst>
                                    </p:anim>
                                    <p:anim calcmode="lin" valueType="num">
                                      <p:cBhvr additive="base">
                                        <p:cTn id="32" dur="500" fill="hold"/>
                                        <p:tgtEl>
                                          <p:spTgt spid="513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6"/>
                                        </p:tgtEl>
                                        <p:attrNameLst>
                                          <p:attrName>style.visibility</p:attrName>
                                        </p:attrNameLst>
                                      </p:cBhvr>
                                      <p:to>
                                        <p:strVal val="visible"/>
                                      </p:to>
                                    </p:set>
                                    <p:anim calcmode="lin" valueType="num">
                                      <p:cBhvr additive="base">
                                        <p:cTn id="37" dur="500" fill="hold"/>
                                        <p:tgtEl>
                                          <p:spTgt spid="5126"/>
                                        </p:tgtEl>
                                        <p:attrNameLst>
                                          <p:attrName>ppt_x</p:attrName>
                                        </p:attrNameLst>
                                      </p:cBhvr>
                                      <p:tavLst>
                                        <p:tav tm="0">
                                          <p:val>
                                            <p:strVal val="0-#ppt_w/2"/>
                                          </p:val>
                                        </p:tav>
                                        <p:tav tm="100000">
                                          <p:val>
                                            <p:strVal val="#ppt_x"/>
                                          </p:val>
                                        </p:tav>
                                      </p:tavLst>
                                    </p:anim>
                                    <p:anim calcmode="lin" valueType="num">
                                      <p:cBhvr additive="base">
                                        <p:cTn id="3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35"/>
                                        </p:tgtEl>
                                        <p:attrNameLst>
                                          <p:attrName>style.visibility</p:attrName>
                                        </p:attrNameLst>
                                      </p:cBhvr>
                                      <p:to>
                                        <p:strVal val="visible"/>
                                      </p:to>
                                    </p:set>
                                    <p:anim calcmode="lin" valueType="num">
                                      <p:cBhvr additive="base">
                                        <p:cTn id="43" dur="500" fill="hold"/>
                                        <p:tgtEl>
                                          <p:spTgt spid="5135"/>
                                        </p:tgtEl>
                                        <p:attrNameLst>
                                          <p:attrName>ppt_x</p:attrName>
                                        </p:attrNameLst>
                                      </p:cBhvr>
                                      <p:tavLst>
                                        <p:tav tm="0">
                                          <p:val>
                                            <p:strVal val="0-#ppt_w/2"/>
                                          </p:val>
                                        </p:tav>
                                        <p:tav tm="100000">
                                          <p:val>
                                            <p:strVal val="#ppt_x"/>
                                          </p:val>
                                        </p:tav>
                                      </p:tavLst>
                                    </p:anim>
                                    <p:anim calcmode="lin" valueType="num">
                                      <p:cBhvr additive="base">
                                        <p:cTn id="44" dur="500" fill="hold"/>
                                        <p:tgtEl>
                                          <p:spTgt spid="513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27"/>
                                        </p:tgtEl>
                                        <p:attrNameLst>
                                          <p:attrName>style.visibility</p:attrName>
                                        </p:attrNameLst>
                                      </p:cBhvr>
                                      <p:to>
                                        <p:strVal val="visible"/>
                                      </p:to>
                                    </p:set>
                                    <p:anim calcmode="lin" valueType="num">
                                      <p:cBhvr additive="base">
                                        <p:cTn id="49" dur="500" fill="hold"/>
                                        <p:tgtEl>
                                          <p:spTgt spid="5127"/>
                                        </p:tgtEl>
                                        <p:attrNameLst>
                                          <p:attrName>ppt_x</p:attrName>
                                        </p:attrNameLst>
                                      </p:cBhvr>
                                      <p:tavLst>
                                        <p:tav tm="0">
                                          <p:val>
                                            <p:strVal val="0-#ppt_w/2"/>
                                          </p:val>
                                        </p:tav>
                                        <p:tav tm="100000">
                                          <p:val>
                                            <p:strVal val="#ppt_x"/>
                                          </p:val>
                                        </p:tav>
                                      </p:tavLst>
                                    </p:anim>
                                    <p:anim calcmode="lin" valueType="num">
                                      <p:cBhvr additive="base">
                                        <p:cTn id="50"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36"/>
                                        </p:tgtEl>
                                        <p:attrNameLst>
                                          <p:attrName>style.visibility</p:attrName>
                                        </p:attrNameLst>
                                      </p:cBhvr>
                                      <p:to>
                                        <p:strVal val="visible"/>
                                      </p:to>
                                    </p:set>
                                    <p:anim calcmode="lin" valueType="num">
                                      <p:cBhvr additive="base">
                                        <p:cTn id="55" dur="500" fill="hold"/>
                                        <p:tgtEl>
                                          <p:spTgt spid="5136"/>
                                        </p:tgtEl>
                                        <p:attrNameLst>
                                          <p:attrName>ppt_x</p:attrName>
                                        </p:attrNameLst>
                                      </p:cBhvr>
                                      <p:tavLst>
                                        <p:tav tm="0">
                                          <p:val>
                                            <p:strVal val="0-#ppt_w/2"/>
                                          </p:val>
                                        </p:tav>
                                        <p:tav tm="100000">
                                          <p:val>
                                            <p:strVal val="#ppt_x"/>
                                          </p:val>
                                        </p:tav>
                                      </p:tavLst>
                                    </p:anim>
                                    <p:anim calcmode="lin" valueType="num">
                                      <p:cBhvr additive="base">
                                        <p:cTn id="56"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128"/>
                                        </p:tgtEl>
                                        <p:attrNameLst>
                                          <p:attrName>style.visibility</p:attrName>
                                        </p:attrNameLst>
                                      </p:cBhvr>
                                      <p:to>
                                        <p:strVal val="visible"/>
                                      </p:to>
                                    </p:set>
                                    <p:anim calcmode="lin" valueType="num">
                                      <p:cBhvr additive="base">
                                        <p:cTn id="61" dur="500" fill="hold"/>
                                        <p:tgtEl>
                                          <p:spTgt spid="5128"/>
                                        </p:tgtEl>
                                        <p:attrNameLst>
                                          <p:attrName>ppt_x</p:attrName>
                                        </p:attrNameLst>
                                      </p:cBhvr>
                                      <p:tavLst>
                                        <p:tav tm="0">
                                          <p:val>
                                            <p:strVal val="0-#ppt_w/2"/>
                                          </p:val>
                                        </p:tav>
                                        <p:tav tm="100000">
                                          <p:val>
                                            <p:strVal val="#ppt_x"/>
                                          </p:val>
                                        </p:tav>
                                      </p:tavLst>
                                    </p:anim>
                                    <p:anim calcmode="lin" valueType="num">
                                      <p:cBhvr additive="base">
                                        <p:cTn id="62"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137"/>
                                        </p:tgtEl>
                                        <p:attrNameLst>
                                          <p:attrName>style.visibility</p:attrName>
                                        </p:attrNameLst>
                                      </p:cBhvr>
                                      <p:to>
                                        <p:strVal val="visible"/>
                                      </p:to>
                                    </p:set>
                                    <p:anim calcmode="lin" valueType="num">
                                      <p:cBhvr additive="base">
                                        <p:cTn id="67" dur="500" fill="hold"/>
                                        <p:tgtEl>
                                          <p:spTgt spid="5137"/>
                                        </p:tgtEl>
                                        <p:attrNameLst>
                                          <p:attrName>ppt_x</p:attrName>
                                        </p:attrNameLst>
                                      </p:cBhvr>
                                      <p:tavLst>
                                        <p:tav tm="0">
                                          <p:val>
                                            <p:strVal val="0-#ppt_w/2"/>
                                          </p:val>
                                        </p:tav>
                                        <p:tav tm="100000">
                                          <p:val>
                                            <p:strVal val="#ppt_x"/>
                                          </p:val>
                                        </p:tav>
                                      </p:tavLst>
                                    </p:anim>
                                    <p:anim calcmode="lin" valueType="num">
                                      <p:cBhvr additive="base">
                                        <p:cTn id="68" dur="500" fill="hold"/>
                                        <p:tgtEl>
                                          <p:spTgt spid="513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129"/>
                                        </p:tgtEl>
                                        <p:attrNameLst>
                                          <p:attrName>style.visibility</p:attrName>
                                        </p:attrNameLst>
                                      </p:cBhvr>
                                      <p:to>
                                        <p:strVal val="visible"/>
                                      </p:to>
                                    </p:set>
                                    <p:anim calcmode="lin" valueType="num">
                                      <p:cBhvr additive="base">
                                        <p:cTn id="73" dur="500" fill="hold"/>
                                        <p:tgtEl>
                                          <p:spTgt spid="5129"/>
                                        </p:tgtEl>
                                        <p:attrNameLst>
                                          <p:attrName>ppt_x</p:attrName>
                                        </p:attrNameLst>
                                      </p:cBhvr>
                                      <p:tavLst>
                                        <p:tav tm="0">
                                          <p:val>
                                            <p:strVal val="0-#ppt_w/2"/>
                                          </p:val>
                                        </p:tav>
                                        <p:tav tm="100000">
                                          <p:val>
                                            <p:strVal val="#ppt_x"/>
                                          </p:val>
                                        </p:tav>
                                      </p:tavLst>
                                    </p:anim>
                                    <p:anim calcmode="lin" valueType="num">
                                      <p:cBhvr additive="base">
                                        <p:cTn id="74"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5138"/>
                                        </p:tgtEl>
                                        <p:attrNameLst>
                                          <p:attrName>style.visibility</p:attrName>
                                        </p:attrNameLst>
                                      </p:cBhvr>
                                      <p:to>
                                        <p:strVal val="visible"/>
                                      </p:to>
                                    </p:set>
                                    <p:anim calcmode="lin" valueType="num">
                                      <p:cBhvr additive="base">
                                        <p:cTn id="79" dur="500" fill="hold"/>
                                        <p:tgtEl>
                                          <p:spTgt spid="5138"/>
                                        </p:tgtEl>
                                        <p:attrNameLst>
                                          <p:attrName>ppt_x</p:attrName>
                                        </p:attrNameLst>
                                      </p:cBhvr>
                                      <p:tavLst>
                                        <p:tav tm="0">
                                          <p:val>
                                            <p:strVal val="0-#ppt_w/2"/>
                                          </p:val>
                                        </p:tav>
                                        <p:tav tm="100000">
                                          <p:val>
                                            <p:strVal val="#ppt_x"/>
                                          </p:val>
                                        </p:tav>
                                      </p:tavLst>
                                    </p:anim>
                                    <p:anim calcmode="lin" valueType="num">
                                      <p:cBhvr additive="base">
                                        <p:cTn id="80"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5130"/>
                                        </p:tgtEl>
                                        <p:attrNameLst>
                                          <p:attrName>style.visibility</p:attrName>
                                        </p:attrNameLst>
                                      </p:cBhvr>
                                      <p:to>
                                        <p:strVal val="visible"/>
                                      </p:to>
                                    </p:set>
                                    <p:anim calcmode="lin" valueType="num">
                                      <p:cBhvr additive="base">
                                        <p:cTn id="85" dur="500" fill="hold"/>
                                        <p:tgtEl>
                                          <p:spTgt spid="5130"/>
                                        </p:tgtEl>
                                        <p:attrNameLst>
                                          <p:attrName>ppt_x</p:attrName>
                                        </p:attrNameLst>
                                      </p:cBhvr>
                                      <p:tavLst>
                                        <p:tav tm="0">
                                          <p:val>
                                            <p:strVal val="0-#ppt_w/2"/>
                                          </p:val>
                                        </p:tav>
                                        <p:tav tm="100000">
                                          <p:val>
                                            <p:strVal val="#ppt_x"/>
                                          </p:val>
                                        </p:tav>
                                      </p:tavLst>
                                    </p:anim>
                                    <p:anim calcmode="lin" valueType="num">
                                      <p:cBhvr additive="base">
                                        <p:cTn id="86"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5139"/>
                                        </p:tgtEl>
                                        <p:attrNameLst>
                                          <p:attrName>style.visibility</p:attrName>
                                        </p:attrNameLst>
                                      </p:cBhvr>
                                      <p:to>
                                        <p:strVal val="visible"/>
                                      </p:to>
                                    </p:set>
                                    <p:anim calcmode="lin" valueType="num">
                                      <p:cBhvr additive="base">
                                        <p:cTn id="91" dur="500" fill="hold"/>
                                        <p:tgtEl>
                                          <p:spTgt spid="5139"/>
                                        </p:tgtEl>
                                        <p:attrNameLst>
                                          <p:attrName>ppt_x</p:attrName>
                                        </p:attrNameLst>
                                      </p:cBhvr>
                                      <p:tavLst>
                                        <p:tav tm="0">
                                          <p:val>
                                            <p:strVal val="0-#ppt_w/2"/>
                                          </p:val>
                                        </p:tav>
                                        <p:tav tm="100000">
                                          <p:val>
                                            <p:strVal val="#ppt_x"/>
                                          </p:val>
                                        </p:tav>
                                      </p:tavLst>
                                    </p:anim>
                                    <p:anim calcmode="lin" valueType="num">
                                      <p:cBhvr additive="base">
                                        <p:cTn id="92"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5144"/>
                                        </p:tgtEl>
                                        <p:attrNameLst>
                                          <p:attrName>style.visibility</p:attrName>
                                        </p:attrNameLst>
                                      </p:cBhvr>
                                      <p:to>
                                        <p:strVal val="visible"/>
                                      </p:to>
                                    </p:set>
                                    <p:anim calcmode="lin" valueType="num">
                                      <p:cBhvr additive="base">
                                        <p:cTn id="97" dur="500" fill="hold"/>
                                        <p:tgtEl>
                                          <p:spTgt spid="5144"/>
                                        </p:tgtEl>
                                        <p:attrNameLst>
                                          <p:attrName>ppt_x</p:attrName>
                                        </p:attrNameLst>
                                      </p:cBhvr>
                                      <p:tavLst>
                                        <p:tav tm="0">
                                          <p:val>
                                            <p:strVal val="0-#ppt_w/2"/>
                                          </p:val>
                                        </p:tav>
                                        <p:tav tm="100000">
                                          <p:val>
                                            <p:strVal val="#ppt_x"/>
                                          </p:val>
                                        </p:tav>
                                      </p:tavLst>
                                    </p:anim>
                                    <p:anim calcmode="lin" valueType="num">
                                      <p:cBhvr additive="base">
                                        <p:cTn id="98" dur="500" fill="hold"/>
                                        <p:tgtEl>
                                          <p:spTgt spid="5144"/>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5145"/>
                                        </p:tgtEl>
                                        <p:attrNameLst>
                                          <p:attrName>style.visibility</p:attrName>
                                        </p:attrNameLst>
                                      </p:cBhvr>
                                      <p:to>
                                        <p:strVal val="visible"/>
                                      </p:to>
                                    </p:set>
                                    <p:anim calcmode="lin" valueType="num">
                                      <p:cBhvr additive="base">
                                        <p:cTn id="103" dur="500" fill="hold"/>
                                        <p:tgtEl>
                                          <p:spTgt spid="5145"/>
                                        </p:tgtEl>
                                        <p:attrNameLst>
                                          <p:attrName>ppt_x</p:attrName>
                                        </p:attrNameLst>
                                      </p:cBhvr>
                                      <p:tavLst>
                                        <p:tav tm="0">
                                          <p:val>
                                            <p:strVal val="0-#ppt_w/2"/>
                                          </p:val>
                                        </p:tav>
                                        <p:tav tm="100000">
                                          <p:val>
                                            <p:strVal val="#ppt_x"/>
                                          </p:val>
                                        </p:tav>
                                      </p:tavLst>
                                    </p:anim>
                                    <p:anim calcmode="lin" valueType="num">
                                      <p:cBhvr additive="base">
                                        <p:cTn id="104" dur="500" fill="hold"/>
                                        <p:tgtEl>
                                          <p:spTgt spid="5145"/>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5132"/>
                                        </p:tgtEl>
                                        <p:attrNameLst>
                                          <p:attrName>style.visibility</p:attrName>
                                        </p:attrNameLst>
                                      </p:cBhvr>
                                      <p:to>
                                        <p:strVal val="visible"/>
                                      </p:to>
                                    </p:set>
                                    <p:anim calcmode="lin" valueType="num">
                                      <p:cBhvr additive="base">
                                        <p:cTn id="109" dur="500" fill="hold"/>
                                        <p:tgtEl>
                                          <p:spTgt spid="5132"/>
                                        </p:tgtEl>
                                        <p:attrNameLst>
                                          <p:attrName>ppt_x</p:attrName>
                                        </p:attrNameLst>
                                      </p:cBhvr>
                                      <p:tavLst>
                                        <p:tav tm="0">
                                          <p:val>
                                            <p:strVal val="0-#ppt_w/2"/>
                                          </p:val>
                                        </p:tav>
                                        <p:tav tm="100000">
                                          <p:val>
                                            <p:strVal val="#ppt_x"/>
                                          </p:val>
                                        </p:tav>
                                      </p:tavLst>
                                    </p:anim>
                                    <p:anim calcmode="lin" valueType="num">
                                      <p:cBhvr additive="base">
                                        <p:cTn id="110"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5140"/>
                                        </p:tgtEl>
                                        <p:attrNameLst>
                                          <p:attrName>style.visibility</p:attrName>
                                        </p:attrNameLst>
                                      </p:cBhvr>
                                      <p:to>
                                        <p:strVal val="visible"/>
                                      </p:to>
                                    </p:set>
                                    <p:anim calcmode="lin" valueType="num">
                                      <p:cBhvr additive="base">
                                        <p:cTn id="115" dur="500" fill="hold"/>
                                        <p:tgtEl>
                                          <p:spTgt spid="5140"/>
                                        </p:tgtEl>
                                        <p:attrNameLst>
                                          <p:attrName>ppt_x</p:attrName>
                                        </p:attrNameLst>
                                      </p:cBhvr>
                                      <p:tavLst>
                                        <p:tav tm="0">
                                          <p:val>
                                            <p:strVal val="0-#ppt_w/2"/>
                                          </p:val>
                                        </p:tav>
                                        <p:tav tm="100000">
                                          <p:val>
                                            <p:strVal val="#ppt_x"/>
                                          </p:val>
                                        </p:tav>
                                      </p:tavLst>
                                    </p:anim>
                                    <p:anim calcmode="lin" valueType="num">
                                      <p:cBhvr additive="base">
                                        <p:cTn id="116" dur="500" fill="hold"/>
                                        <p:tgtEl>
                                          <p:spTgt spid="5140"/>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5131"/>
                                        </p:tgtEl>
                                        <p:attrNameLst>
                                          <p:attrName>style.visibility</p:attrName>
                                        </p:attrNameLst>
                                      </p:cBhvr>
                                      <p:to>
                                        <p:strVal val="visible"/>
                                      </p:to>
                                    </p:set>
                                    <p:anim calcmode="lin" valueType="num">
                                      <p:cBhvr additive="base">
                                        <p:cTn id="121" dur="500" fill="hold"/>
                                        <p:tgtEl>
                                          <p:spTgt spid="5131"/>
                                        </p:tgtEl>
                                        <p:attrNameLst>
                                          <p:attrName>ppt_x</p:attrName>
                                        </p:attrNameLst>
                                      </p:cBhvr>
                                      <p:tavLst>
                                        <p:tav tm="0">
                                          <p:val>
                                            <p:strVal val="0-#ppt_w/2"/>
                                          </p:val>
                                        </p:tav>
                                        <p:tav tm="100000">
                                          <p:val>
                                            <p:strVal val="#ppt_x"/>
                                          </p:val>
                                        </p:tav>
                                      </p:tavLst>
                                    </p:anim>
                                    <p:anim calcmode="lin" valueType="num">
                                      <p:cBhvr additive="base">
                                        <p:cTn id="122" dur="500" fill="hold"/>
                                        <p:tgtEl>
                                          <p:spTgt spid="5131"/>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5141"/>
                                        </p:tgtEl>
                                        <p:attrNameLst>
                                          <p:attrName>style.visibility</p:attrName>
                                        </p:attrNameLst>
                                      </p:cBhvr>
                                      <p:to>
                                        <p:strVal val="visible"/>
                                      </p:to>
                                    </p:set>
                                    <p:anim calcmode="lin" valueType="num">
                                      <p:cBhvr additive="base">
                                        <p:cTn id="127" dur="500" fill="hold"/>
                                        <p:tgtEl>
                                          <p:spTgt spid="5141"/>
                                        </p:tgtEl>
                                        <p:attrNameLst>
                                          <p:attrName>ppt_x</p:attrName>
                                        </p:attrNameLst>
                                      </p:cBhvr>
                                      <p:tavLst>
                                        <p:tav tm="0">
                                          <p:val>
                                            <p:strVal val="0-#ppt_w/2"/>
                                          </p:val>
                                        </p:tav>
                                        <p:tav tm="100000">
                                          <p:val>
                                            <p:strVal val="#ppt_x"/>
                                          </p:val>
                                        </p:tav>
                                      </p:tavLst>
                                    </p:anim>
                                    <p:anim calcmode="lin" valueType="num">
                                      <p:cBhvr additive="base">
                                        <p:cTn id="128" dur="500" fill="hold"/>
                                        <p:tgtEl>
                                          <p:spTgt spid="5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animBg="1"/>
      <p:bldP spid="5125" grpId="0" animBg="1"/>
      <p:bldP spid="5126" grpId="0" animBg="1"/>
      <p:bldP spid="5127" grpId="0" animBg="1"/>
      <p:bldP spid="5128" grpId="0" animBg="1"/>
      <p:bldP spid="5129" grpId="0" animBg="1"/>
      <p:bldP spid="5130" grpId="0" animBg="1"/>
      <p:bldP spid="5131" grpId="0" animBg="1"/>
      <p:bldP spid="5132" grpId="0" animBg="1"/>
      <p:bldP spid="5133" grpId="0" autoUpdateAnimBg="0"/>
      <p:bldP spid="5134" grpId="0" autoUpdateAnimBg="0"/>
      <p:bldP spid="5135" grpId="0" autoUpdateAnimBg="0"/>
      <p:bldP spid="5136" grpId="0" autoUpdateAnimBg="0"/>
      <p:bldP spid="5137" grpId="0" autoUpdateAnimBg="0"/>
      <p:bldP spid="5138" grpId="0" autoUpdateAnimBg="0"/>
      <p:bldP spid="5139" grpId="0" autoUpdateAnimBg="0"/>
      <p:bldP spid="5140" grpId="0" autoUpdateAnimBg="0"/>
      <p:bldP spid="5141" grpId="0" autoUpdateAnimBg="0"/>
      <p:bldP spid="5144" grpId="0" animBg="1"/>
      <p:bldP spid="514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Femur</a:t>
            </a:r>
            <a:endParaRPr lang="en-US" dirty="0"/>
          </a:p>
        </p:txBody>
      </p:sp>
      <p:pic>
        <p:nvPicPr>
          <p:cNvPr id="4" name="Picture 2" descr="A:\MVC-022S.JPG"/>
          <p:cNvPicPr>
            <a:picLocks noGrp="1" noChangeAspect="1" noChangeArrowheads="1"/>
          </p:cNvPicPr>
          <p:nvPr>
            <p:ph idx="1"/>
          </p:nvPr>
        </p:nvPicPr>
        <p:blipFill>
          <a:blip r:embed="rId2"/>
          <a:srcRect r="4781" b="4770"/>
          <a:stretch>
            <a:fillRect/>
          </a:stretch>
        </p:blipFill>
        <p:spPr bwMode="auto">
          <a:xfrm>
            <a:off x="1524000" y="1600200"/>
            <a:ext cx="6033920" cy="4525963"/>
          </a:xfrm>
          <a:prstGeom prst="rect">
            <a:avLst/>
          </a:prstGeom>
          <a:noFill/>
        </p:spPr>
      </p:pic>
      <p:sp>
        <p:nvSpPr>
          <p:cNvPr id="6" name="Text Box 13"/>
          <p:cNvSpPr txBox="1">
            <a:spLocks noChangeArrowheads="1"/>
          </p:cNvSpPr>
          <p:nvPr/>
        </p:nvSpPr>
        <p:spPr bwMode="auto">
          <a:xfrm rot="10800000" flipV="1">
            <a:off x="0" y="914400"/>
            <a:ext cx="2057400" cy="369332"/>
          </a:xfrm>
          <a:prstGeom prst="rect">
            <a:avLst/>
          </a:prstGeom>
          <a:noFill/>
          <a:ln w="9525">
            <a:noFill/>
            <a:miter lim="800000"/>
            <a:headEnd/>
            <a:tailEnd/>
          </a:ln>
          <a:effectLst/>
        </p:spPr>
        <p:txBody>
          <a:bodyPr wrap="square">
            <a:spAutoFit/>
          </a:bodyPr>
          <a:lstStyle/>
          <a:p>
            <a:pPr>
              <a:spcBef>
                <a:spcPct val="50000"/>
              </a:spcBef>
            </a:pPr>
            <a:r>
              <a:rPr lang="en-US" dirty="0"/>
              <a:t>Greater </a:t>
            </a:r>
            <a:r>
              <a:rPr lang="en-US" dirty="0" err="1"/>
              <a:t>Trochanter</a:t>
            </a:r>
            <a:endParaRPr lang="en-US" dirty="0"/>
          </a:p>
        </p:txBody>
      </p:sp>
      <p:sp>
        <p:nvSpPr>
          <p:cNvPr id="7" name="Line 4"/>
          <p:cNvSpPr>
            <a:spLocks noChangeShapeType="1"/>
          </p:cNvSpPr>
          <p:nvPr/>
        </p:nvSpPr>
        <p:spPr bwMode="auto">
          <a:xfrm>
            <a:off x="1600200" y="1371600"/>
            <a:ext cx="1066800" cy="2667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0" name="Rectangle 9"/>
          <p:cNvSpPr/>
          <p:nvPr/>
        </p:nvSpPr>
        <p:spPr>
          <a:xfrm>
            <a:off x="304800" y="4953000"/>
            <a:ext cx="676788" cy="369332"/>
          </a:xfrm>
          <a:prstGeom prst="rect">
            <a:avLst/>
          </a:prstGeom>
        </p:spPr>
        <p:txBody>
          <a:bodyPr wrap="none">
            <a:spAutoFit/>
          </a:bodyPr>
          <a:lstStyle/>
          <a:p>
            <a:pPr>
              <a:spcBef>
                <a:spcPct val="50000"/>
              </a:spcBef>
            </a:pPr>
            <a:r>
              <a:rPr lang="en-US" dirty="0" smtClean="0"/>
              <a:t>Head</a:t>
            </a:r>
            <a:endParaRPr lang="en-US" dirty="0"/>
          </a:p>
        </p:txBody>
      </p:sp>
      <p:sp>
        <p:nvSpPr>
          <p:cNvPr id="11" name="Line 4"/>
          <p:cNvSpPr>
            <a:spLocks noChangeShapeType="1"/>
          </p:cNvSpPr>
          <p:nvPr/>
        </p:nvSpPr>
        <p:spPr bwMode="auto">
          <a:xfrm flipV="1">
            <a:off x="838200" y="4800600"/>
            <a:ext cx="1371600" cy="6096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2" name="Rectangle 11"/>
          <p:cNvSpPr/>
          <p:nvPr/>
        </p:nvSpPr>
        <p:spPr>
          <a:xfrm>
            <a:off x="1828800" y="6248400"/>
            <a:ext cx="1841979" cy="369332"/>
          </a:xfrm>
          <a:prstGeom prst="rect">
            <a:avLst/>
          </a:prstGeom>
        </p:spPr>
        <p:txBody>
          <a:bodyPr wrap="none">
            <a:spAutoFit/>
          </a:bodyPr>
          <a:lstStyle/>
          <a:p>
            <a:pPr>
              <a:spcBef>
                <a:spcPct val="50000"/>
              </a:spcBef>
            </a:pPr>
            <a:r>
              <a:rPr lang="en-US" dirty="0" smtClean="0"/>
              <a:t>Lesser </a:t>
            </a:r>
            <a:r>
              <a:rPr lang="en-US" dirty="0" err="1" smtClean="0"/>
              <a:t>Trochanter</a:t>
            </a:r>
            <a:endParaRPr lang="en-US" dirty="0"/>
          </a:p>
        </p:txBody>
      </p:sp>
      <p:sp>
        <p:nvSpPr>
          <p:cNvPr id="13" name="Line 4"/>
          <p:cNvSpPr>
            <a:spLocks noChangeShapeType="1"/>
          </p:cNvSpPr>
          <p:nvPr/>
        </p:nvSpPr>
        <p:spPr bwMode="auto">
          <a:xfrm flipH="1" flipV="1">
            <a:off x="3048000" y="4648200"/>
            <a:ext cx="457200" cy="16002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4" name="Rectangle 13"/>
          <p:cNvSpPr/>
          <p:nvPr/>
        </p:nvSpPr>
        <p:spPr>
          <a:xfrm>
            <a:off x="7010400" y="6248400"/>
            <a:ext cx="1909177" cy="369332"/>
          </a:xfrm>
          <a:prstGeom prst="rect">
            <a:avLst/>
          </a:prstGeom>
        </p:spPr>
        <p:txBody>
          <a:bodyPr wrap="none">
            <a:spAutoFit/>
          </a:bodyPr>
          <a:lstStyle/>
          <a:p>
            <a:pPr>
              <a:spcBef>
                <a:spcPct val="50000"/>
              </a:spcBef>
            </a:pPr>
            <a:r>
              <a:rPr lang="en-US" dirty="0" smtClean="0"/>
              <a:t>Medial </a:t>
            </a:r>
            <a:r>
              <a:rPr lang="en-US" dirty="0" err="1" smtClean="0"/>
              <a:t>Epicondyle</a:t>
            </a:r>
            <a:endParaRPr lang="en-US" dirty="0"/>
          </a:p>
        </p:txBody>
      </p:sp>
      <p:sp>
        <p:nvSpPr>
          <p:cNvPr id="15" name="Line 4"/>
          <p:cNvSpPr>
            <a:spLocks noChangeShapeType="1"/>
          </p:cNvSpPr>
          <p:nvPr/>
        </p:nvSpPr>
        <p:spPr bwMode="auto">
          <a:xfrm flipH="1" flipV="1">
            <a:off x="6858000" y="4419600"/>
            <a:ext cx="609600" cy="1905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6" name="Rectangle 15"/>
          <p:cNvSpPr/>
          <p:nvPr/>
        </p:nvSpPr>
        <p:spPr>
          <a:xfrm>
            <a:off x="6781800" y="990600"/>
            <a:ext cx="1893403" cy="369332"/>
          </a:xfrm>
          <a:prstGeom prst="rect">
            <a:avLst/>
          </a:prstGeom>
        </p:spPr>
        <p:txBody>
          <a:bodyPr wrap="none">
            <a:spAutoFit/>
          </a:bodyPr>
          <a:lstStyle/>
          <a:p>
            <a:pPr>
              <a:spcBef>
                <a:spcPct val="50000"/>
              </a:spcBef>
            </a:pPr>
            <a:r>
              <a:rPr lang="en-US" dirty="0" smtClean="0"/>
              <a:t>Lateral </a:t>
            </a:r>
            <a:r>
              <a:rPr lang="en-US" dirty="0" err="1" smtClean="0"/>
              <a:t>Epicondyle</a:t>
            </a:r>
            <a:endParaRPr lang="en-US" dirty="0"/>
          </a:p>
        </p:txBody>
      </p:sp>
      <p:sp>
        <p:nvSpPr>
          <p:cNvPr id="17" name="Line 4"/>
          <p:cNvSpPr>
            <a:spLocks noChangeShapeType="1"/>
          </p:cNvSpPr>
          <p:nvPr/>
        </p:nvSpPr>
        <p:spPr bwMode="auto">
          <a:xfrm flipH="1">
            <a:off x="6781800" y="1524000"/>
            <a:ext cx="762000" cy="2286000"/>
          </a:xfrm>
          <a:prstGeom prst="line">
            <a:avLst/>
          </a:prstGeom>
          <a:noFill/>
          <a:ln w="9525">
            <a:solidFill>
              <a:srgbClr val="0000FF"/>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p:bldP spid="11" grpId="0" animBg="1"/>
      <p:bldP spid="13" grpId="0" animBg="1"/>
      <p:bldP spid="15"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Femur posterior</a:t>
            </a:r>
            <a:endParaRPr lang="en-US" dirty="0"/>
          </a:p>
        </p:txBody>
      </p:sp>
      <p:sp>
        <p:nvSpPr>
          <p:cNvPr id="3" name="Content Placeholder 2"/>
          <p:cNvSpPr>
            <a:spLocks noGrp="1"/>
          </p:cNvSpPr>
          <p:nvPr>
            <p:ph idx="1"/>
          </p:nvPr>
        </p:nvSpPr>
        <p:spPr>
          <a:xfrm>
            <a:off x="609600" y="1600200"/>
            <a:ext cx="8229600" cy="4525963"/>
          </a:xfrm>
        </p:spPr>
        <p:txBody>
          <a:bodyPr/>
          <a:lstStyle/>
          <a:p>
            <a:endParaRPr lang="en-US" dirty="0"/>
          </a:p>
        </p:txBody>
      </p:sp>
      <p:pic>
        <p:nvPicPr>
          <p:cNvPr id="4" name="Picture 2" descr="A:\MVC-021S.JPG"/>
          <p:cNvPicPr>
            <a:picLocks noChangeAspect="1" noChangeArrowheads="1"/>
          </p:cNvPicPr>
          <p:nvPr/>
        </p:nvPicPr>
        <p:blipFill>
          <a:blip r:embed="rId2"/>
          <a:srcRect/>
          <a:stretch>
            <a:fillRect/>
          </a:stretch>
        </p:blipFill>
        <p:spPr bwMode="auto">
          <a:xfrm>
            <a:off x="1752600" y="2819400"/>
            <a:ext cx="4881563" cy="3660775"/>
          </a:xfrm>
          <a:prstGeom prst="rect">
            <a:avLst/>
          </a:prstGeom>
          <a:noFill/>
        </p:spPr>
      </p:pic>
      <p:sp>
        <p:nvSpPr>
          <p:cNvPr id="6" name="Line 4"/>
          <p:cNvSpPr>
            <a:spLocks noChangeShapeType="1"/>
          </p:cNvSpPr>
          <p:nvPr/>
        </p:nvSpPr>
        <p:spPr bwMode="auto">
          <a:xfrm flipV="1">
            <a:off x="914400" y="4343400"/>
            <a:ext cx="1752600" cy="17526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7" name="Line 5"/>
          <p:cNvSpPr>
            <a:spLocks noChangeShapeType="1"/>
          </p:cNvSpPr>
          <p:nvPr/>
        </p:nvSpPr>
        <p:spPr bwMode="auto">
          <a:xfrm flipV="1">
            <a:off x="1295400" y="4419600"/>
            <a:ext cx="1066800" cy="381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8" name="Line 6"/>
          <p:cNvSpPr>
            <a:spLocks noChangeShapeType="1"/>
          </p:cNvSpPr>
          <p:nvPr/>
        </p:nvSpPr>
        <p:spPr bwMode="auto">
          <a:xfrm>
            <a:off x="1066800" y="3124200"/>
            <a:ext cx="1447800" cy="8382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9" name="Line 7"/>
          <p:cNvSpPr>
            <a:spLocks noChangeShapeType="1"/>
          </p:cNvSpPr>
          <p:nvPr/>
        </p:nvSpPr>
        <p:spPr bwMode="auto">
          <a:xfrm>
            <a:off x="2362200" y="2438400"/>
            <a:ext cx="457200" cy="17526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0" name="Line 8"/>
          <p:cNvSpPr>
            <a:spLocks noChangeShapeType="1"/>
          </p:cNvSpPr>
          <p:nvPr/>
        </p:nvSpPr>
        <p:spPr bwMode="auto">
          <a:xfrm flipH="1">
            <a:off x="3124200" y="2514600"/>
            <a:ext cx="152400" cy="1905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1" name="Line 9"/>
          <p:cNvSpPr>
            <a:spLocks noChangeShapeType="1"/>
          </p:cNvSpPr>
          <p:nvPr/>
        </p:nvSpPr>
        <p:spPr bwMode="auto">
          <a:xfrm flipH="1">
            <a:off x="4343400" y="2514600"/>
            <a:ext cx="381000" cy="1905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2" name="Line 10"/>
          <p:cNvSpPr>
            <a:spLocks noChangeShapeType="1"/>
          </p:cNvSpPr>
          <p:nvPr/>
        </p:nvSpPr>
        <p:spPr bwMode="auto">
          <a:xfrm flipH="1">
            <a:off x="6172200" y="3048000"/>
            <a:ext cx="1447800" cy="12192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3" name="Line 11"/>
          <p:cNvSpPr>
            <a:spLocks noChangeShapeType="1"/>
          </p:cNvSpPr>
          <p:nvPr/>
        </p:nvSpPr>
        <p:spPr bwMode="auto">
          <a:xfrm flipH="1" flipV="1">
            <a:off x="6019800" y="4648200"/>
            <a:ext cx="1447800" cy="1524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4" name="Line 12"/>
          <p:cNvSpPr>
            <a:spLocks noChangeShapeType="1"/>
          </p:cNvSpPr>
          <p:nvPr/>
        </p:nvSpPr>
        <p:spPr bwMode="auto">
          <a:xfrm flipH="1">
            <a:off x="5943600" y="2590800"/>
            <a:ext cx="228600" cy="1524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5" name="Line 13"/>
          <p:cNvSpPr>
            <a:spLocks noChangeShapeType="1"/>
          </p:cNvSpPr>
          <p:nvPr/>
        </p:nvSpPr>
        <p:spPr bwMode="auto">
          <a:xfrm flipH="1" flipV="1">
            <a:off x="5943600" y="4800600"/>
            <a:ext cx="1295400" cy="1143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7" name="Text Box 15"/>
          <p:cNvSpPr txBox="1">
            <a:spLocks noChangeArrowheads="1"/>
          </p:cNvSpPr>
          <p:nvPr/>
        </p:nvSpPr>
        <p:spPr bwMode="auto">
          <a:xfrm>
            <a:off x="0" y="4572000"/>
            <a:ext cx="1828800" cy="646331"/>
          </a:xfrm>
          <a:prstGeom prst="rect">
            <a:avLst/>
          </a:prstGeom>
          <a:noFill/>
          <a:ln w="9525">
            <a:noFill/>
            <a:miter lim="800000"/>
            <a:headEnd/>
            <a:tailEnd/>
          </a:ln>
          <a:effectLst/>
        </p:spPr>
        <p:txBody>
          <a:bodyPr wrap="square">
            <a:spAutoFit/>
          </a:bodyPr>
          <a:lstStyle/>
          <a:p>
            <a:pPr>
              <a:spcBef>
                <a:spcPct val="50000"/>
              </a:spcBef>
            </a:pPr>
            <a:r>
              <a:rPr lang="en-US" dirty="0"/>
              <a:t>Greater </a:t>
            </a:r>
            <a:r>
              <a:rPr lang="en-US" dirty="0" err="1"/>
              <a:t>Trochanter</a:t>
            </a:r>
            <a:endParaRPr lang="en-US" dirty="0"/>
          </a:p>
        </p:txBody>
      </p:sp>
      <p:sp>
        <p:nvSpPr>
          <p:cNvPr id="18" name="Text Box 16"/>
          <p:cNvSpPr txBox="1">
            <a:spLocks noChangeArrowheads="1"/>
          </p:cNvSpPr>
          <p:nvPr/>
        </p:nvSpPr>
        <p:spPr bwMode="auto">
          <a:xfrm>
            <a:off x="228600" y="2819400"/>
            <a:ext cx="1371600" cy="457200"/>
          </a:xfrm>
          <a:prstGeom prst="rect">
            <a:avLst/>
          </a:prstGeom>
          <a:noFill/>
          <a:ln w="9525">
            <a:noFill/>
            <a:miter lim="800000"/>
            <a:headEnd/>
            <a:tailEnd/>
          </a:ln>
          <a:effectLst/>
        </p:spPr>
        <p:txBody>
          <a:bodyPr>
            <a:spAutoFit/>
          </a:bodyPr>
          <a:lstStyle/>
          <a:p>
            <a:pPr>
              <a:spcBef>
                <a:spcPct val="50000"/>
              </a:spcBef>
            </a:pPr>
            <a:r>
              <a:rPr lang="en-US" dirty="0"/>
              <a:t>Head</a:t>
            </a:r>
          </a:p>
        </p:txBody>
      </p:sp>
      <p:sp>
        <p:nvSpPr>
          <p:cNvPr id="19" name="Text Box 17"/>
          <p:cNvSpPr txBox="1">
            <a:spLocks noChangeArrowheads="1"/>
          </p:cNvSpPr>
          <p:nvPr/>
        </p:nvSpPr>
        <p:spPr bwMode="auto">
          <a:xfrm>
            <a:off x="1447800" y="1600200"/>
            <a:ext cx="1752600" cy="822325"/>
          </a:xfrm>
          <a:prstGeom prst="rect">
            <a:avLst/>
          </a:prstGeom>
          <a:noFill/>
          <a:ln w="9525">
            <a:noFill/>
            <a:miter lim="800000"/>
            <a:headEnd/>
            <a:tailEnd/>
          </a:ln>
          <a:effectLst/>
        </p:spPr>
        <p:txBody>
          <a:bodyPr>
            <a:spAutoFit/>
          </a:bodyPr>
          <a:lstStyle/>
          <a:p>
            <a:pPr>
              <a:spcBef>
                <a:spcPct val="50000"/>
              </a:spcBef>
            </a:pPr>
            <a:r>
              <a:rPr lang="en-US"/>
              <a:t>Lesser Trochanter</a:t>
            </a:r>
          </a:p>
        </p:txBody>
      </p:sp>
      <p:sp>
        <p:nvSpPr>
          <p:cNvPr id="20" name="Text Box 18"/>
          <p:cNvSpPr txBox="1">
            <a:spLocks noChangeArrowheads="1"/>
          </p:cNvSpPr>
          <p:nvPr/>
        </p:nvSpPr>
        <p:spPr bwMode="auto">
          <a:xfrm>
            <a:off x="3124200" y="1600200"/>
            <a:ext cx="1981200" cy="822325"/>
          </a:xfrm>
          <a:prstGeom prst="rect">
            <a:avLst/>
          </a:prstGeom>
          <a:noFill/>
          <a:ln w="9525">
            <a:noFill/>
            <a:miter lim="800000"/>
            <a:headEnd/>
            <a:tailEnd/>
          </a:ln>
          <a:effectLst/>
        </p:spPr>
        <p:txBody>
          <a:bodyPr>
            <a:spAutoFit/>
          </a:bodyPr>
          <a:lstStyle/>
          <a:p>
            <a:pPr>
              <a:spcBef>
                <a:spcPct val="50000"/>
              </a:spcBef>
            </a:pPr>
            <a:r>
              <a:rPr lang="en-US" dirty="0" err="1"/>
              <a:t>Gluteal</a:t>
            </a:r>
            <a:r>
              <a:rPr lang="en-US" dirty="0"/>
              <a:t> </a:t>
            </a:r>
            <a:r>
              <a:rPr lang="en-US" dirty="0" err="1"/>
              <a:t>Tuberosity</a:t>
            </a:r>
            <a:endParaRPr lang="en-US" dirty="0"/>
          </a:p>
        </p:txBody>
      </p:sp>
      <p:sp>
        <p:nvSpPr>
          <p:cNvPr id="21" name="Text Box 19"/>
          <p:cNvSpPr txBox="1">
            <a:spLocks noChangeArrowheads="1"/>
          </p:cNvSpPr>
          <p:nvPr/>
        </p:nvSpPr>
        <p:spPr bwMode="auto">
          <a:xfrm>
            <a:off x="4800600" y="2057400"/>
            <a:ext cx="1219200" cy="646331"/>
          </a:xfrm>
          <a:prstGeom prst="rect">
            <a:avLst/>
          </a:prstGeom>
          <a:noFill/>
          <a:ln w="9525">
            <a:noFill/>
            <a:miter lim="800000"/>
            <a:headEnd/>
            <a:tailEnd/>
          </a:ln>
          <a:effectLst/>
        </p:spPr>
        <p:txBody>
          <a:bodyPr wrap="square">
            <a:spAutoFit/>
          </a:bodyPr>
          <a:lstStyle/>
          <a:p>
            <a:pPr>
              <a:spcBef>
                <a:spcPct val="50000"/>
              </a:spcBef>
            </a:pPr>
            <a:r>
              <a:rPr lang="en-US" dirty="0"/>
              <a:t>Linea </a:t>
            </a:r>
            <a:r>
              <a:rPr lang="en-US" dirty="0" err="1"/>
              <a:t>Aspera</a:t>
            </a:r>
            <a:endParaRPr lang="en-US" dirty="0"/>
          </a:p>
        </p:txBody>
      </p:sp>
      <p:sp>
        <p:nvSpPr>
          <p:cNvPr id="22" name="Text Box 20"/>
          <p:cNvSpPr txBox="1">
            <a:spLocks noChangeArrowheads="1"/>
          </p:cNvSpPr>
          <p:nvPr/>
        </p:nvSpPr>
        <p:spPr bwMode="auto">
          <a:xfrm>
            <a:off x="6096000" y="1676400"/>
            <a:ext cx="1676400" cy="822325"/>
          </a:xfrm>
          <a:prstGeom prst="rect">
            <a:avLst/>
          </a:prstGeom>
          <a:noFill/>
          <a:ln w="9525">
            <a:noFill/>
            <a:miter lim="800000"/>
            <a:headEnd/>
            <a:tailEnd/>
          </a:ln>
          <a:effectLst/>
        </p:spPr>
        <p:txBody>
          <a:bodyPr>
            <a:spAutoFit/>
          </a:bodyPr>
          <a:lstStyle/>
          <a:p>
            <a:pPr>
              <a:spcBef>
                <a:spcPct val="50000"/>
              </a:spcBef>
            </a:pPr>
            <a:r>
              <a:rPr lang="en-US"/>
              <a:t>Medial Epicondyle</a:t>
            </a:r>
          </a:p>
        </p:txBody>
      </p:sp>
      <p:sp>
        <p:nvSpPr>
          <p:cNvPr id="23" name="Text Box 21"/>
          <p:cNvSpPr txBox="1">
            <a:spLocks noChangeArrowheads="1"/>
          </p:cNvSpPr>
          <p:nvPr/>
        </p:nvSpPr>
        <p:spPr bwMode="auto">
          <a:xfrm>
            <a:off x="7696200" y="2362200"/>
            <a:ext cx="1447800" cy="822325"/>
          </a:xfrm>
          <a:prstGeom prst="rect">
            <a:avLst/>
          </a:prstGeom>
          <a:noFill/>
          <a:ln w="9525">
            <a:noFill/>
            <a:miter lim="800000"/>
            <a:headEnd/>
            <a:tailEnd/>
          </a:ln>
          <a:effectLst/>
        </p:spPr>
        <p:txBody>
          <a:bodyPr>
            <a:spAutoFit/>
          </a:bodyPr>
          <a:lstStyle/>
          <a:p>
            <a:pPr>
              <a:spcBef>
                <a:spcPct val="50000"/>
              </a:spcBef>
            </a:pPr>
            <a:r>
              <a:rPr lang="en-US"/>
              <a:t>Medial Condyle</a:t>
            </a:r>
          </a:p>
        </p:txBody>
      </p:sp>
      <p:sp>
        <p:nvSpPr>
          <p:cNvPr id="24" name="Text Box 22"/>
          <p:cNvSpPr txBox="1">
            <a:spLocks noChangeArrowheads="1"/>
          </p:cNvSpPr>
          <p:nvPr/>
        </p:nvSpPr>
        <p:spPr bwMode="auto">
          <a:xfrm>
            <a:off x="7620000" y="4419600"/>
            <a:ext cx="1295400" cy="822325"/>
          </a:xfrm>
          <a:prstGeom prst="rect">
            <a:avLst/>
          </a:prstGeom>
          <a:noFill/>
          <a:ln w="9525">
            <a:noFill/>
            <a:miter lim="800000"/>
            <a:headEnd/>
            <a:tailEnd/>
          </a:ln>
          <a:effectLst/>
        </p:spPr>
        <p:txBody>
          <a:bodyPr>
            <a:spAutoFit/>
          </a:bodyPr>
          <a:lstStyle/>
          <a:p>
            <a:pPr>
              <a:spcBef>
                <a:spcPct val="50000"/>
              </a:spcBef>
            </a:pPr>
            <a:r>
              <a:rPr lang="en-US"/>
              <a:t>Lateral Condyle</a:t>
            </a:r>
          </a:p>
        </p:txBody>
      </p:sp>
      <p:sp>
        <p:nvSpPr>
          <p:cNvPr id="25" name="Text Box 23"/>
          <p:cNvSpPr txBox="1">
            <a:spLocks noChangeArrowheads="1"/>
          </p:cNvSpPr>
          <p:nvPr/>
        </p:nvSpPr>
        <p:spPr bwMode="auto">
          <a:xfrm>
            <a:off x="7162800" y="5791200"/>
            <a:ext cx="1981200" cy="822325"/>
          </a:xfrm>
          <a:prstGeom prst="rect">
            <a:avLst/>
          </a:prstGeom>
          <a:noFill/>
          <a:ln w="9525">
            <a:noFill/>
            <a:miter lim="800000"/>
            <a:headEnd/>
            <a:tailEnd/>
          </a:ln>
          <a:effectLst/>
        </p:spPr>
        <p:txBody>
          <a:bodyPr>
            <a:spAutoFit/>
          </a:bodyPr>
          <a:lstStyle/>
          <a:p>
            <a:pPr>
              <a:spcBef>
                <a:spcPct val="50000"/>
              </a:spcBef>
            </a:pPr>
            <a:r>
              <a:rPr lang="en-US"/>
              <a:t>Lateral Epicondyle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0-#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0-#ppt_w/2"/>
                                          </p:val>
                                        </p:tav>
                                        <p:tav tm="100000">
                                          <p:val>
                                            <p:strVal val="#ppt_x"/>
                                          </p:val>
                                        </p:tav>
                                      </p:tavLst>
                                    </p:anim>
                                    <p:anim calcmode="lin" valueType="num">
                                      <p:cBhvr additive="base">
                                        <p:cTn id="8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0-#ppt_w/2"/>
                                          </p:val>
                                        </p:tav>
                                        <p:tav tm="100000">
                                          <p:val>
                                            <p:strVal val="#ppt_x"/>
                                          </p:val>
                                        </p:tav>
                                      </p:tavLst>
                                    </p:anim>
                                    <p:anim calcmode="lin" valueType="num">
                                      <p:cBhvr additive="base">
                                        <p:cTn id="9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0-#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0-#ppt_w/2"/>
                                          </p:val>
                                        </p:tav>
                                        <p:tav tm="100000">
                                          <p:val>
                                            <p:strVal val="#ppt_x"/>
                                          </p:val>
                                        </p:tav>
                                      </p:tavLst>
                                    </p:anim>
                                    <p:anim calcmode="lin" valueType="num">
                                      <p:cBhvr additive="base">
                                        <p:cTn id="10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additive="base">
                                        <p:cTn id="109" dur="500" fill="hold"/>
                                        <p:tgtEl>
                                          <p:spTgt spid="15"/>
                                        </p:tgtEl>
                                        <p:attrNameLst>
                                          <p:attrName>ppt_x</p:attrName>
                                        </p:attrNameLst>
                                      </p:cBhvr>
                                      <p:tavLst>
                                        <p:tav tm="0">
                                          <p:val>
                                            <p:strVal val="0-#ppt_w/2"/>
                                          </p:val>
                                        </p:tav>
                                        <p:tav tm="100000">
                                          <p:val>
                                            <p:strVal val="#ppt_x"/>
                                          </p:val>
                                        </p:tav>
                                      </p:tavLst>
                                    </p:anim>
                                    <p:anim calcmode="lin" valueType="num">
                                      <p:cBhvr additive="base">
                                        <p:cTn id="11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0-#ppt_w/2"/>
                                          </p:val>
                                        </p:tav>
                                        <p:tav tm="100000">
                                          <p:val>
                                            <p:strVal val="#ppt_x"/>
                                          </p:val>
                                        </p:tav>
                                      </p:tavLst>
                                    </p:anim>
                                    <p:anim calcmode="lin" valueType="num">
                                      <p:cBhvr additive="base">
                                        <p:cTn id="11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utoUpdateAnimBg="0"/>
      <p:bldP spid="18" grpId="0" autoUpdateAnimBg="0"/>
      <p:bldP spid="19" grpId="0" autoUpdateAnimBg="0"/>
      <p:bldP spid="20" grpId="0" autoUpdateAnimBg="0"/>
      <p:bldP spid="21" grpId="0" autoUpdateAnimBg="0"/>
      <p:bldP spid="22" grpId="0" autoUpdateAnimBg="0"/>
      <p:bldP spid="23" grpId="0" autoUpdateAnimBg="0"/>
      <p:bldP spid="24" grpId="0" autoUpdateAnimBg="0"/>
      <p:bldP spid="2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Tibia</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A:\MVC-025S.JPG"/>
          <p:cNvPicPr>
            <a:picLocks noChangeAspect="1" noChangeArrowheads="1"/>
          </p:cNvPicPr>
          <p:nvPr/>
        </p:nvPicPr>
        <p:blipFill>
          <a:blip r:embed="rId2"/>
          <a:srcRect/>
          <a:stretch>
            <a:fillRect/>
          </a:stretch>
        </p:blipFill>
        <p:spPr bwMode="auto">
          <a:xfrm>
            <a:off x="228600" y="2971800"/>
            <a:ext cx="4881563" cy="3660775"/>
          </a:xfrm>
          <a:prstGeom prst="rect">
            <a:avLst/>
          </a:prstGeom>
          <a:noFill/>
        </p:spPr>
      </p:pic>
      <p:sp>
        <p:nvSpPr>
          <p:cNvPr id="6" name="Line 4"/>
          <p:cNvSpPr>
            <a:spLocks noChangeShapeType="1"/>
          </p:cNvSpPr>
          <p:nvPr/>
        </p:nvSpPr>
        <p:spPr bwMode="auto">
          <a:xfrm>
            <a:off x="685800" y="2209800"/>
            <a:ext cx="228600" cy="20574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7" name="Line 5"/>
          <p:cNvSpPr>
            <a:spLocks noChangeShapeType="1"/>
          </p:cNvSpPr>
          <p:nvPr/>
        </p:nvSpPr>
        <p:spPr bwMode="auto">
          <a:xfrm>
            <a:off x="2743200" y="2362200"/>
            <a:ext cx="0" cy="22098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8" name="Line 6"/>
          <p:cNvSpPr>
            <a:spLocks noChangeShapeType="1"/>
          </p:cNvSpPr>
          <p:nvPr/>
        </p:nvSpPr>
        <p:spPr bwMode="auto">
          <a:xfrm>
            <a:off x="4191000" y="2514600"/>
            <a:ext cx="152400" cy="21336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9" name="Line 7"/>
          <p:cNvSpPr>
            <a:spLocks noChangeShapeType="1"/>
          </p:cNvSpPr>
          <p:nvPr/>
        </p:nvSpPr>
        <p:spPr bwMode="auto">
          <a:xfrm flipH="1">
            <a:off x="4648200" y="4191000"/>
            <a:ext cx="1219200" cy="2286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0" name="Line 8"/>
          <p:cNvSpPr>
            <a:spLocks noChangeShapeType="1"/>
          </p:cNvSpPr>
          <p:nvPr/>
        </p:nvSpPr>
        <p:spPr bwMode="auto">
          <a:xfrm flipH="1" flipV="1">
            <a:off x="4724400" y="4648200"/>
            <a:ext cx="1143000" cy="762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1" name="Line 9"/>
          <p:cNvSpPr>
            <a:spLocks noChangeShapeType="1"/>
          </p:cNvSpPr>
          <p:nvPr/>
        </p:nvSpPr>
        <p:spPr bwMode="auto">
          <a:xfrm flipH="1" flipV="1">
            <a:off x="4648200" y="4876800"/>
            <a:ext cx="914400" cy="6096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2" name="Text Box 10"/>
          <p:cNvSpPr txBox="1">
            <a:spLocks noChangeArrowheads="1"/>
          </p:cNvSpPr>
          <p:nvPr/>
        </p:nvSpPr>
        <p:spPr bwMode="auto">
          <a:xfrm>
            <a:off x="457200" y="1828800"/>
            <a:ext cx="1524000" cy="822325"/>
          </a:xfrm>
          <a:prstGeom prst="rect">
            <a:avLst/>
          </a:prstGeom>
          <a:noFill/>
          <a:ln w="9525">
            <a:noFill/>
            <a:miter lim="800000"/>
            <a:headEnd/>
            <a:tailEnd/>
          </a:ln>
          <a:effectLst/>
        </p:spPr>
        <p:txBody>
          <a:bodyPr>
            <a:spAutoFit/>
          </a:bodyPr>
          <a:lstStyle/>
          <a:p>
            <a:pPr>
              <a:spcBef>
                <a:spcPct val="50000"/>
              </a:spcBef>
            </a:pPr>
            <a:r>
              <a:rPr lang="en-US" dirty="0"/>
              <a:t>Medial </a:t>
            </a:r>
            <a:r>
              <a:rPr lang="en-US" dirty="0" err="1"/>
              <a:t>Malleolus</a:t>
            </a:r>
            <a:endParaRPr lang="en-US" dirty="0"/>
          </a:p>
        </p:txBody>
      </p:sp>
      <p:sp>
        <p:nvSpPr>
          <p:cNvPr id="13" name="Text Box 11"/>
          <p:cNvSpPr txBox="1">
            <a:spLocks noChangeArrowheads="1"/>
          </p:cNvSpPr>
          <p:nvPr/>
        </p:nvSpPr>
        <p:spPr bwMode="auto">
          <a:xfrm>
            <a:off x="2133600" y="1828800"/>
            <a:ext cx="1828800" cy="822325"/>
          </a:xfrm>
          <a:prstGeom prst="rect">
            <a:avLst/>
          </a:prstGeom>
          <a:noFill/>
          <a:ln w="9525">
            <a:noFill/>
            <a:miter lim="800000"/>
            <a:headEnd/>
            <a:tailEnd/>
          </a:ln>
          <a:effectLst/>
        </p:spPr>
        <p:txBody>
          <a:bodyPr>
            <a:spAutoFit/>
          </a:bodyPr>
          <a:lstStyle/>
          <a:p>
            <a:pPr>
              <a:spcBef>
                <a:spcPct val="50000"/>
              </a:spcBef>
            </a:pPr>
            <a:r>
              <a:rPr lang="en-US" dirty="0"/>
              <a:t>Anterior </a:t>
            </a:r>
            <a:r>
              <a:rPr lang="en-US" dirty="0" err="1"/>
              <a:t>Tibial</a:t>
            </a:r>
            <a:r>
              <a:rPr lang="en-US" dirty="0"/>
              <a:t> Crest</a:t>
            </a:r>
          </a:p>
        </p:txBody>
      </p:sp>
      <p:sp>
        <p:nvSpPr>
          <p:cNvPr id="14" name="Text Box 12"/>
          <p:cNvSpPr txBox="1">
            <a:spLocks noChangeArrowheads="1"/>
          </p:cNvSpPr>
          <p:nvPr/>
        </p:nvSpPr>
        <p:spPr bwMode="auto">
          <a:xfrm>
            <a:off x="3657600" y="1981200"/>
            <a:ext cx="2743200" cy="369332"/>
          </a:xfrm>
          <a:prstGeom prst="rect">
            <a:avLst/>
          </a:prstGeom>
          <a:noFill/>
          <a:ln w="9525">
            <a:noFill/>
            <a:miter lim="800000"/>
            <a:headEnd/>
            <a:tailEnd/>
          </a:ln>
          <a:effectLst/>
        </p:spPr>
        <p:txBody>
          <a:bodyPr wrap="square">
            <a:spAutoFit/>
          </a:bodyPr>
          <a:lstStyle/>
          <a:p>
            <a:pPr>
              <a:spcBef>
                <a:spcPct val="50000"/>
              </a:spcBef>
            </a:pPr>
            <a:r>
              <a:rPr lang="en-US"/>
              <a:t>Tibial Tuberosity</a:t>
            </a:r>
          </a:p>
        </p:txBody>
      </p:sp>
      <p:sp>
        <p:nvSpPr>
          <p:cNvPr id="15" name="Text Box 13"/>
          <p:cNvSpPr txBox="1">
            <a:spLocks noChangeArrowheads="1"/>
          </p:cNvSpPr>
          <p:nvPr/>
        </p:nvSpPr>
        <p:spPr bwMode="auto">
          <a:xfrm>
            <a:off x="5791200" y="3886200"/>
            <a:ext cx="2590800" cy="457200"/>
          </a:xfrm>
          <a:prstGeom prst="rect">
            <a:avLst/>
          </a:prstGeom>
          <a:noFill/>
          <a:ln w="9525">
            <a:noFill/>
            <a:miter lim="800000"/>
            <a:headEnd/>
            <a:tailEnd/>
          </a:ln>
          <a:effectLst/>
        </p:spPr>
        <p:txBody>
          <a:bodyPr>
            <a:spAutoFit/>
          </a:bodyPr>
          <a:lstStyle/>
          <a:p>
            <a:pPr>
              <a:spcBef>
                <a:spcPct val="50000"/>
              </a:spcBef>
            </a:pPr>
            <a:r>
              <a:rPr lang="en-US" dirty="0"/>
              <a:t>Medial </a:t>
            </a:r>
            <a:r>
              <a:rPr lang="en-US" dirty="0" err="1"/>
              <a:t>Condyle</a:t>
            </a:r>
            <a:endParaRPr lang="en-US" dirty="0"/>
          </a:p>
        </p:txBody>
      </p:sp>
      <p:sp>
        <p:nvSpPr>
          <p:cNvPr id="17" name="Text Box 15"/>
          <p:cNvSpPr txBox="1">
            <a:spLocks noChangeArrowheads="1"/>
          </p:cNvSpPr>
          <p:nvPr/>
        </p:nvSpPr>
        <p:spPr bwMode="auto">
          <a:xfrm>
            <a:off x="5791200" y="5486400"/>
            <a:ext cx="2438400" cy="457200"/>
          </a:xfrm>
          <a:prstGeom prst="rect">
            <a:avLst/>
          </a:prstGeom>
          <a:noFill/>
          <a:ln w="9525">
            <a:noFill/>
            <a:miter lim="800000"/>
            <a:headEnd/>
            <a:tailEnd/>
          </a:ln>
          <a:effectLst/>
        </p:spPr>
        <p:txBody>
          <a:bodyPr>
            <a:spAutoFit/>
          </a:bodyPr>
          <a:lstStyle/>
          <a:p>
            <a:pPr>
              <a:spcBef>
                <a:spcPct val="50000"/>
              </a:spcBef>
            </a:pPr>
            <a:r>
              <a:rPr lang="en-US"/>
              <a:t>Lateral Condyle</a:t>
            </a:r>
          </a:p>
        </p:txBody>
      </p:sp>
      <p:pic>
        <p:nvPicPr>
          <p:cNvPr id="18" name="Picture 16" descr="A:\MVC-026S.JPG"/>
          <p:cNvPicPr>
            <a:picLocks noChangeAspect="1" noChangeArrowheads="1"/>
          </p:cNvPicPr>
          <p:nvPr/>
        </p:nvPicPr>
        <p:blipFill>
          <a:blip r:embed="rId3" cstate="print"/>
          <a:srcRect/>
          <a:stretch>
            <a:fillRect/>
          </a:stretch>
        </p:blipFill>
        <p:spPr bwMode="auto">
          <a:xfrm>
            <a:off x="6248400" y="2057400"/>
            <a:ext cx="2439988" cy="1830388"/>
          </a:xfrm>
          <a:prstGeom prst="rect">
            <a:avLst/>
          </a:prstGeom>
          <a:noFill/>
        </p:spPr>
      </p:pic>
      <p:sp>
        <p:nvSpPr>
          <p:cNvPr id="19" name="Line 17"/>
          <p:cNvSpPr>
            <a:spLocks noChangeShapeType="1"/>
          </p:cNvSpPr>
          <p:nvPr/>
        </p:nvSpPr>
        <p:spPr bwMode="auto">
          <a:xfrm>
            <a:off x="5562600" y="2590800"/>
            <a:ext cx="1524000" cy="762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20" name="Text Box 18"/>
          <p:cNvSpPr txBox="1">
            <a:spLocks noChangeArrowheads="1"/>
          </p:cNvSpPr>
          <p:nvPr/>
        </p:nvSpPr>
        <p:spPr bwMode="auto">
          <a:xfrm>
            <a:off x="4724400" y="2362200"/>
            <a:ext cx="1371600" cy="457200"/>
          </a:xfrm>
          <a:prstGeom prst="rect">
            <a:avLst/>
          </a:prstGeom>
          <a:noFill/>
          <a:ln w="9525">
            <a:noFill/>
            <a:miter lim="800000"/>
            <a:headEnd/>
            <a:tailEnd/>
          </a:ln>
          <a:effectLst/>
        </p:spPr>
        <p:txBody>
          <a:bodyPr>
            <a:spAutoFit/>
          </a:bodyPr>
          <a:lstStyle/>
          <a:p>
            <a:pPr>
              <a:spcBef>
                <a:spcPct val="50000"/>
              </a:spcBef>
            </a:pPr>
            <a:r>
              <a:rPr lang="en-US" dirty="0"/>
              <a:t>Patella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30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0-#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0-#ppt_w/2"/>
                                          </p:val>
                                        </p:tav>
                                        <p:tav tm="100000">
                                          <p:val>
                                            <p:strVal val="#ppt_x"/>
                                          </p:val>
                                        </p:tav>
                                      </p:tavLst>
                                    </p:anim>
                                    <p:anim calcmode="lin" valueType="num">
                                      <p:cBhvr additive="base">
                                        <p:cTn id="7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0-#ppt_w/2"/>
                                          </p:val>
                                        </p:tav>
                                        <p:tav tm="100000">
                                          <p:val>
                                            <p:strVal val="#ppt_x"/>
                                          </p:val>
                                        </p:tav>
                                      </p:tavLst>
                                    </p:anim>
                                    <p:anim calcmode="lin" valueType="num">
                                      <p:cBhvr additive="base">
                                        <p:cTn id="7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0-#ppt_w/2"/>
                                          </p:val>
                                        </p:tav>
                                        <p:tav tm="100000">
                                          <p:val>
                                            <p:strVal val="#ppt_x"/>
                                          </p:val>
                                        </p:tav>
                                      </p:tavLst>
                                    </p:anim>
                                    <p:anim calcmode="lin" valueType="num">
                                      <p:cBhvr additive="base">
                                        <p:cTn id="8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utoUpdateAnimBg="0"/>
      <p:bldP spid="13" grpId="0" autoUpdateAnimBg="0"/>
      <p:bldP spid="14" grpId="0" autoUpdateAnimBg="0"/>
      <p:bldP spid="15" grpId="0" autoUpdateAnimBg="0"/>
      <p:bldP spid="17" grpId="0" autoUpdateAnimBg="0"/>
      <p:bldP spid="19" grpId="0" animBg="1"/>
      <p:bldP spid="2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Fibula</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A:\MVC-027S.JPG"/>
          <p:cNvPicPr>
            <a:picLocks noChangeAspect="1" noChangeArrowheads="1"/>
          </p:cNvPicPr>
          <p:nvPr/>
        </p:nvPicPr>
        <p:blipFill>
          <a:blip r:embed="rId2"/>
          <a:srcRect/>
          <a:stretch>
            <a:fillRect/>
          </a:stretch>
        </p:blipFill>
        <p:spPr bwMode="auto">
          <a:xfrm>
            <a:off x="1600200" y="1981200"/>
            <a:ext cx="6097588" cy="4572000"/>
          </a:xfrm>
          <a:prstGeom prst="rect">
            <a:avLst/>
          </a:prstGeom>
          <a:noFill/>
        </p:spPr>
      </p:pic>
      <p:sp>
        <p:nvSpPr>
          <p:cNvPr id="6" name="Line 5"/>
          <p:cNvSpPr>
            <a:spLocks noChangeShapeType="1"/>
          </p:cNvSpPr>
          <p:nvPr/>
        </p:nvSpPr>
        <p:spPr bwMode="auto">
          <a:xfrm>
            <a:off x="1219200" y="3962400"/>
            <a:ext cx="1219200" cy="4572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7" name="Line 6"/>
          <p:cNvSpPr>
            <a:spLocks noChangeShapeType="1"/>
          </p:cNvSpPr>
          <p:nvPr/>
        </p:nvSpPr>
        <p:spPr bwMode="auto">
          <a:xfrm flipH="1">
            <a:off x="6629400" y="3810000"/>
            <a:ext cx="1295400" cy="762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8" name="Text Box 7"/>
          <p:cNvSpPr txBox="1">
            <a:spLocks noChangeArrowheads="1"/>
          </p:cNvSpPr>
          <p:nvPr/>
        </p:nvSpPr>
        <p:spPr bwMode="auto">
          <a:xfrm>
            <a:off x="533400" y="3657600"/>
            <a:ext cx="1143000" cy="457200"/>
          </a:xfrm>
          <a:prstGeom prst="rect">
            <a:avLst/>
          </a:prstGeom>
          <a:noFill/>
          <a:ln w="9525">
            <a:noFill/>
            <a:miter lim="800000"/>
            <a:headEnd/>
            <a:tailEnd/>
          </a:ln>
          <a:effectLst/>
        </p:spPr>
        <p:txBody>
          <a:bodyPr>
            <a:spAutoFit/>
          </a:bodyPr>
          <a:lstStyle/>
          <a:p>
            <a:pPr>
              <a:spcBef>
                <a:spcPct val="50000"/>
              </a:spcBef>
            </a:pPr>
            <a:r>
              <a:rPr lang="en-US" dirty="0"/>
              <a:t>Head</a:t>
            </a:r>
          </a:p>
        </p:txBody>
      </p:sp>
      <p:sp>
        <p:nvSpPr>
          <p:cNvPr id="9" name="Text Box 8"/>
          <p:cNvSpPr txBox="1">
            <a:spLocks noChangeArrowheads="1"/>
          </p:cNvSpPr>
          <p:nvPr/>
        </p:nvSpPr>
        <p:spPr bwMode="auto">
          <a:xfrm>
            <a:off x="7696200" y="2971800"/>
            <a:ext cx="1752600" cy="822325"/>
          </a:xfrm>
          <a:prstGeom prst="rect">
            <a:avLst/>
          </a:prstGeom>
          <a:noFill/>
          <a:ln w="9525">
            <a:noFill/>
            <a:miter lim="800000"/>
            <a:headEnd/>
            <a:tailEnd/>
          </a:ln>
          <a:effectLst/>
        </p:spPr>
        <p:txBody>
          <a:bodyPr>
            <a:spAutoFit/>
          </a:bodyPr>
          <a:lstStyle/>
          <a:p>
            <a:pPr>
              <a:spcBef>
                <a:spcPct val="50000"/>
              </a:spcBef>
            </a:pPr>
            <a:r>
              <a:rPr lang="en-US"/>
              <a:t>Lateral Malleolus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utoUpdateAnimBg="0"/>
      <p:bldP spid="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MVC-029S.JPG"/>
          <p:cNvPicPr>
            <a:picLocks noChangeAspect="1" noChangeArrowheads="1"/>
          </p:cNvPicPr>
          <p:nvPr/>
        </p:nvPicPr>
        <p:blipFill>
          <a:blip r:embed="rId2"/>
          <a:srcRect/>
          <a:stretch>
            <a:fillRect/>
          </a:stretch>
        </p:blipFill>
        <p:spPr bwMode="auto">
          <a:xfrm>
            <a:off x="228600" y="228600"/>
            <a:ext cx="4881563" cy="3660775"/>
          </a:xfrm>
          <a:prstGeom prst="rect">
            <a:avLst/>
          </a:prstGeom>
          <a:noFill/>
        </p:spPr>
      </p:pic>
      <p:sp>
        <p:nvSpPr>
          <p:cNvPr id="10243" name="Text Box 3"/>
          <p:cNvSpPr txBox="1">
            <a:spLocks noChangeArrowheads="1"/>
          </p:cNvSpPr>
          <p:nvPr/>
        </p:nvSpPr>
        <p:spPr bwMode="auto">
          <a:xfrm>
            <a:off x="0" y="6172200"/>
            <a:ext cx="5867400" cy="457200"/>
          </a:xfrm>
          <a:prstGeom prst="rect">
            <a:avLst/>
          </a:prstGeom>
          <a:noFill/>
          <a:ln w="9525">
            <a:noFill/>
            <a:miter lim="800000"/>
            <a:headEnd/>
            <a:tailEnd/>
          </a:ln>
          <a:effectLst/>
        </p:spPr>
        <p:txBody>
          <a:bodyPr>
            <a:spAutoFit/>
          </a:bodyPr>
          <a:lstStyle/>
          <a:p>
            <a:pPr>
              <a:spcBef>
                <a:spcPct val="50000"/>
              </a:spcBef>
            </a:pPr>
            <a:r>
              <a:rPr lang="en-US" b="1"/>
              <a:t>Foot</a:t>
            </a:r>
            <a:endParaRPr lang="en-US"/>
          </a:p>
        </p:txBody>
      </p:sp>
      <p:sp>
        <p:nvSpPr>
          <p:cNvPr id="10244" name="Line 4"/>
          <p:cNvSpPr>
            <a:spLocks noChangeShapeType="1"/>
          </p:cNvSpPr>
          <p:nvPr/>
        </p:nvSpPr>
        <p:spPr bwMode="auto">
          <a:xfrm>
            <a:off x="609600" y="3505200"/>
            <a:ext cx="4191000" cy="0"/>
          </a:xfrm>
          <a:prstGeom prst="line">
            <a:avLst/>
          </a:prstGeom>
          <a:noFill/>
          <a:ln w="9525">
            <a:solidFill>
              <a:srgbClr val="FF0000"/>
            </a:solidFill>
            <a:round/>
            <a:headEnd/>
            <a:tailEnd/>
          </a:ln>
          <a:effectLst/>
        </p:spPr>
        <p:txBody>
          <a:bodyPr wrap="none" anchor="ctr"/>
          <a:lstStyle/>
          <a:p>
            <a:endParaRPr lang="en-US"/>
          </a:p>
        </p:txBody>
      </p:sp>
      <p:sp>
        <p:nvSpPr>
          <p:cNvPr id="10245" name="Line 5"/>
          <p:cNvSpPr>
            <a:spLocks noChangeShapeType="1"/>
          </p:cNvSpPr>
          <p:nvPr/>
        </p:nvSpPr>
        <p:spPr bwMode="auto">
          <a:xfrm>
            <a:off x="609600" y="3276600"/>
            <a:ext cx="0" cy="228600"/>
          </a:xfrm>
          <a:prstGeom prst="line">
            <a:avLst/>
          </a:prstGeom>
          <a:noFill/>
          <a:ln w="9525">
            <a:solidFill>
              <a:srgbClr val="FF0000"/>
            </a:solidFill>
            <a:round/>
            <a:headEnd/>
            <a:tailEnd/>
          </a:ln>
          <a:effectLst/>
        </p:spPr>
        <p:txBody>
          <a:bodyPr wrap="none" anchor="ctr"/>
          <a:lstStyle/>
          <a:p>
            <a:endParaRPr lang="en-US"/>
          </a:p>
        </p:txBody>
      </p:sp>
      <p:sp>
        <p:nvSpPr>
          <p:cNvPr id="10246" name="Line 6"/>
          <p:cNvSpPr>
            <a:spLocks noChangeShapeType="1"/>
          </p:cNvSpPr>
          <p:nvPr/>
        </p:nvSpPr>
        <p:spPr bwMode="auto">
          <a:xfrm flipV="1">
            <a:off x="2971800" y="3276600"/>
            <a:ext cx="0" cy="228600"/>
          </a:xfrm>
          <a:prstGeom prst="line">
            <a:avLst/>
          </a:prstGeom>
          <a:noFill/>
          <a:ln w="9525">
            <a:solidFill>
              <a:srgbClr val="FF0000"/>
            </a:solidFill>
            <a:round/>
            <a:headEnd/>
            <a:tailEnd/>
          </a:ln>
          <a:effectLst/>
        </p:spPr>
        <p:txBody>
          <a:bodyPr wrap="none" anchor="ctr"/>
          <a:lstStyle/>
          <a:p>
            <a:endParaRPr lang="en-US"/>
          </a:p>
        </p:txBody>
      </p:sp>
      <p:sp>
        <p:nvSpPr>
          <p:cNvPr id="10247" name="Line 7"/>
          <p:cNvSpPr>
            <a:spLocks noChangeShapeType="1"/>
          </p:cNvSpPr>
          <p:nvPr/>
        </p:nvSpPr>
        <p:spPr bwMode="auto">
          <a:xfrm flipV="1">
            <a:off x="4800600" y="3276600"/>
            <a:ext cx="0" cy="228600"/>
          </a:xfrm>
          <a:prstGeom prst="line">
            <a:avLst/>
          </a:prstGeom>
          <a:noFill/>
          <a:ln w="9525">
            <a:solidFill>
              <a:srgbClr val="FF0000"/>
            </a:solidFill>
            <a:round/>
            <a:headEnd/>
            <a:tailEnd/>
          </a:ln>
          <a:effectLst/>
        </p:spPr>
        <p:txBody>
          <a:bodyPr wrap="none" anchor="ctr"/>
          <a:lstStyle/>
          <a:p>
            <a:endParaRPr lang="en-US"/>
          </a:p>
        </p:txBody>
      </p:sp>
      <p:sp>
        <p:nvSpPr>
          <p:cNvPr id="10248" name="Line 8"/>
          <p:cNvSpPr>
            <a:spLocks noChangeShapeType="1"/>
          </p:cNvSpPr>
          <p:nvPr/>
        </p:nvSpPr>
        <p:spPr bwMode="auto">
          <a:xfrm flipV="1">
            <a:off x="4038600" y="3276600"/>
            <a:ext cx="0" cy="228600"/>
          </a:xfrm>
          <a:prstGeom prst="line">
            <a:avLst/>
          </a:prstGeom>
          <a:noFill/>
          <a:ln w="9525">
            <a:solidFill>
              <a:srgbClr val="FF0000"/>
            </a:solidFill>
            <a:round/>
            <a:headEnd/>
            <a:tailEnd/>
          </a:ln>
          <a:effectLst/>
        </p:spPr>
        <p:txBody>
          <a:bodyPr wrap="none" anchor="ctr"/>
          <a:lstStyle/>
          <a:p>
            <a:endParaRPr lang="en-US"/>
          </a:p>
        </p:txBody>
      </p:sp>
      <p:sp>
        <p:nvSpPr>
          <p:cNvPr id="10249" name="Line 9"/>
          <p:cNvSpPr>
            <a:spLocks noChangeShapeType="1"/>
          </p:cNvSpPr>
          <p:nvPr/>
        </p:nvSpPr>
        <p:spPr bwMode="auto">
          <a:xfrm>
            <a:off x="1752600" y="3505200"/>
            <a:ext cx="0" cy="1371600"/>
          </a:xfrm>
          <a:prstGeom prst="line">
            <a:avLst/>
          </a:prstGeom>
          <a:noFill/>
          <a:ln w="9525">
            <a:solidFill>
              <a:srgbClr val="FF0000"/>
            </a:solidFill>
            <a:round/>
            <a:headEnd/>
            <a:tailEnd/>
          </a:ln>
          <a:effectLst/>
        </p:spPr>
        <p:txBody>
          <a:bodyPr wrap="none" anchor="ctr"/>
          <a:lstStyle/>
          <a:p>
            <a:endParaRPr lang="en-US"/>
          </a:p>
        </p:txBody>
      </p:sp>
      <p:sp>
        <p:nvSpPr>
          <p:cNvPr id="10250" name="Line 10"/>
          <p:cNvSpPr>
            <a:spLocks noChangeShapeType="1"/>
          </p:cNvSpPr>
          <p:nvPr/>
        </p:nvSpPr>
        <p:spPr bwMode="auto">
          <a:xfrm>
            <a:off x="3505200" y="3505200"/>
            <a:ext cx="0" cy="1371600"/>
          </a:xfrm>
          <a:prstGeom prst="line">
            <a:avLst/>
          </a:prstGeom>
          <a:noFill/>
          <a:ln w="9525">
            <a:solidFill>
              <a:srgbClr val="FF0000"/>
            </a:solidFill>
            <a:round/>
            <a:headEnd/>
            <a:tailEnd/>
          </a:ln>
          <a:effectLst/>
        </p:spPr>
        <p:txBody>
          <a:bodyPr wrap="none" anchor="ctr"/>
          <a:lstStyle/>
          <a:p>
            <a:endParaRPr lang="en-US"/>
          </a:p>
        </p:txBody>
      </p:sp>
      <p:sp>
        <p:nvSpPr>
          <p:cNvPr id="10251" name="Line 11"/>
          <p:cNvSpPr>
            <a:spLocks noChangeShapeType="1"/>
          </p:cNvSpPr>
          <p:nvPr/>
        </p:nvSpPr>
        <p:spPr bwMode="auto">
          <a:xfrm>
            <a:off x="4419600" y="3505200"/>
            <a:ext cx="0" cy="1371600"/>
          </a:xfrm>
          <a:prstGeom prst="line">
            <a:avLst/>
          </a:prstGeom>
          <a:noFill/>
          <a:ln w="9525">
            <a:solidFill>
              <a:srgbClr val="FF0000"/>
            </a:solidFill>
            <a:round/>
            <a:headEnd/>
            <a:tailEnd/>
          </a:ln>
          <a:effectLst/>
        </p:spPr>
        <p:txBody>
          <a:bodyPr wrap="none" anchor="ctr"/>
          <a:lstStyle/>
          <a:p>
            <a:endParaRPr lang="en-US"/>
          </a:p>
        </p:txBody>
      </p:sp>
      <p:sp>
        <p:nvSpPr>
          <p:cNvPr id="10252" name="Line 12"/>
          <p:cNvSpPr>
            <a:spLocks noChangeShapeType="1"/>
          </p:cNvSpPr>
          <p:nvPr/>
        </p:nvSpPr>
        <p:spPr bwMode="auto">
          <a:xfrm flipH="1">
            <a:off x="4038600" y="381000"/>
            <a:ext cx="1371600" cy="14478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0254" name="Line 14"/>
          <p:cNvSpPr>
            <a:spLocks noChangeShapeType="1"/>
          </p:cNvSpPr>
          <p:nvPr/>
        </p:nvSpPr>
        <p:spPr bwMode="auto">
          <a:xfrm flipH="1">
            <a:off x="4343400" y="990600"/>
            <a:ext cx="1066800" cy="762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0255" name="Line 15"/>
          <p:cNvSpPr>
            <a:spLocks noChangeShapeType="1"/>
          </p:cNvSpPr>
          <p:nvPr/>
        </p:nvSpPr>
        <p:spPr bwMode="auto">
          <a:xfrm flipH="1">
            <a:off x="4495800" y="1828800"/>
            <a:ext cx="1066800" cy="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0256" name="Line 16"/>
          <p:cNvSpPr>
            <a:spLocks noChangeShapeType="1"/>
          </p:cNvSpPr>
          <p:nvPr/>
        </p:nvSpPr>
        <p:spPr bwMode="auto">
          <a:xfrm flipH="1">
            <a:off x="4648200" y="1828800"/>
            <a:ext cx="685800" cy="6096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0257" name="Line 17"/>
          <p:cNvSpPr>
            <a:spLocks noChangeShapeType="1"/>
          </p:cNvSpPr>
          <p:nvPr/>
        </p:nvSpPr>
        <p:spPr bwMode="auto">
          <a:xfrm flipH="1" flipV="1">
            <a:off x="4191000" y="2514600"/>
            <a:ext cx="1295400" cy="8382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0258" name="Text Box 18"/>
          <p:cNvSpPr txBox="1">
            <a:spLocks noChangeArrowheads="1"/>
          </p:cNvSpPr>
          <p:nvPr/>
        </p:nvSpPr>
        <p:spPr bwMode="auto">
          <a:xfrm>
            <a:off x="1295400" y="4953000"/>
            <a:ext cx="1676400" cy="457200"/>
          </a:xfrm>
          <a:prstGeom prst="rect">
            <a:avLst/>
          </a:prstGeom>
          <a:noFill/>
          <a:ln w="9525">
            <a:noFill/>
            <a:miter lim="800000"/>
            <a:headEnd/>
            <a:tailEnd/>
          </a:ln>
          <a:effectLst/>
        </p:spPr>
        <p:txBody>
          <a:bodyPr>
            <a:spAutoFit/>
          </a:bodyPr>
          <a:lstStyle/>
          <a:p>
            <a:pPr>
              <a:spcBef>
                <a:spcPct val="50000"/>
              </a:spcBef>
            </a:pPr>
            <a:r>
              <a:rPr lang="en-US"/>
              <a:t>Tarsals</a:t>
            </a:r>
          </a:p>
        </p:txBody>
      </p:sp>
      <p:sp>
        <p:nvSpPr>
          <p:cNvPr id="10259" name="Text Box 19"/>
          <p:cNvSpPr txBox="1">
            <a:spLocks noChangeArrowheads="1"/>
          </p:cNvSpPr>
          <p:nvPr/>
        </p:nvSpPr>
        <p:spPr bwMode="auto">
          <a:xfrm>
            <a:off x="2438400" y="4953000"/>
            <a:ext cx="2590800" cy="457200"/>
          </a:xfrm>
          <a:prstGeom prst="rect">
            <a:avLst/>
          </a:prstGeom>
          <a:noFill/>
          <a:ln w="9525">
            <a:noFill/>
            <a:miter lim="800000"/>
            <a:headEnd/>
            <a:tailEnd/>
          </a:ln>
          <a:effectLst/>
        </p:spPr>
        <p:txBody>
          <a:bodyPr>
            <a:spAutoFit/>
          </a:bodyPr>
          <a:lstStyle/>
          <a:p>
            <a:pPr>
              <a:spcBef>
                <a:spcPct val="50000"/>
              </a:spcBef>
            </a:pPr>
            <a:r>
              <a:rPr lang="en-US"/>
              <a:t>Metatarsals</a:t>
            </a:r>
          </a:p>
        </p:txBody>
      </p:sp>
      <p:sp>
        <p:nvSpPr>
          <p:cNvPr id="10260" name="Text Box 20"/>
          <p:cNvSpPr txBox="1">
            <a:spLocks noChangeArrowheads="1"/>
          </p:cNvSpPr>
          <p:nvPr/>
        </p:nvSpPr>
        <p:spPr bwMode="auto">
          <a:xfrm>
            <a:off x="4114800" y="4953000"/>
            <a:ext cx="2438400" cy="457200"/>
          </a:xfrm>
          <a:prstGeom prst="rect">
            <a:avLst/>
          </a:prstGeom>
          <a:noFill/>
          <a:ln w="9525">
            <a:noFill/>
            <a:miter lim="800000"/>
            <a:headEnd/>
            <a:tailEnd/>
          </a:ln>
          <a:effectLst/>
        </p:spPr>
        <p:txBody>
          <a:bodyPr>
            <a:spAutoFit/>
          </a:bodyPr>
          <a:lstStyle/>
          <a:p>
            <a:pPr>
              <a:spcBef>
                <a:spcPct val="50000"/>
              </a:spcBef>
            </a:pPr>
            <a:r>
              <a:rPr lang="en-US"/>
              <a:t>Phalanges</a:t>
            </a:r>
          </a:p>
        </p:txBody>
      </p:sp>
      <p:sp>
        <p:nvSpPr>
          <p:cNvPr id="10261" name="Text Box 21"/>
          <p:cNvSpPr txBox="1">
            <a:spLocks noChangeArrowheads="1"/>
          </p:cNvSpPr>
          <p:nvPr/>
        </p:nvSpPr>
        <p:spPr bwMode="auto">
          <a:xfrm>
            <a:off x="5486400" y="228600"/>
            <a:ext cx="2743200" cy="457200"/>
          </a:xfrm>
          <a:prstGeom prst="rect">
            <a:avLst/>
          </a:prstGeom>
          <a:noFill/>
          <a:ln w="9525">
            <a:noFill/>
            <a:miter lim="800000"/>
            <a:headEnd/>
            <a:tailEnd/>
          </a:ln>
          <a:effectLst/>
        </p:spPr>
        <p:txBody>
          <a:bodyPr>
            <a:spAutoFit/>
          </a:bodyPr>
          <a:lstStyle/>
          <a:p>
            <a:pPr>
              <a:spcBef>
                <a:spcPct val="50000"/>
              </a:spcBef>
            </a:pPr>
            <a:r>
              <a:rPr lang="en-US"/>
              <a:t>Proximal Phalanx</a:t>
            </a:r>
          </a:p>
        </p:txBody>
      </p:sp>
      <p:sp>
        <p:nvSpPr>
          <p:cNvPr id="10262" name="Text Box 22"/>
          <p:cNvSpPr txBox="1">
            <a:spLocks noChangeArrowheads="1"/>
          </p:cNvSpPr>
          <p:nvPr/>
        </p:nvSpPr>
        <p:spPr bwMode="auto">
          <a:xfrm>
            <a:off x="5486400" y="838200"/>
            <a:ext cx="3352800" cy="457200"/>
          </a:xfrm>
          <a:prstGeom prst="rect">
            <a:avLst/>
          </a:prstGeom>
          <a:noFill/>
          <a:ln w="9525">
            <a:noFill/>
            <a:miter lim="800000"/>
            <a:headEnd/>
            <a:tailEnd/>
          </a:ln>
          <a:effectLst/>
        </p:spPr>
        <p:txBody>
          <a:bodyPr>
            <a:spAutoFit/>
          </a:bodyPr>
          <a:lstStyle/>
          <a:p>
            <a:pPr>
              <a:spcBef>
                <a:spcPct val="50000"/>
              </a:spcBef>
            </a:pPr>
            <a:r>
              <a:rPr lang="en-US"/>
              <a:t>Middle Phalanx</a:t>
            </a:r>
          </a:p>
        </p:txBody>
      </p:sp>
      <p:sp>
        <p:nvSpPr>
          <p:cNvPr id="10263" name="Text Box 23"/>
          <p:cNvSpPr txBox="1">
            <a:spLocks noChangeArrowheads="1"/>
          </p:cNvSpPr>
          <p:nvPr/>
        </p:nvSpPr>
        <p:spPr bwMode="auto">
          <a:xfrm>
            <a:off x="5562600" y="1600200"/>
            <a:ext cx="3200400" cy="457200"/>
          </a:xfrm>
          <a:prstGeom prst="rect">
            <a:avLst/>
          </a:prstGeom>
          <a:noFill/>
          <a:ln w="9525">
            <a:noFill/>
            <a:miter lim="800000"/>
            <a:headEnd/>
            <a:tailEnd/>
          </a:ln>
          <a:effectLst/>
        </p:spPr>
        <p:txBody>
          <a:bodyPr>
            <a:spAutoFit/>
          </a:bodyPr>
          <a:lstStyle/>
          <a:p>
            <a:pPr>
              <a:spcBef>
                <a:spcPct val="50000"/>
              </a:spcBef>
            </a:pPr>
            <a:r>
              <a:rPr lang="en-US"/>
              <a:t>Distal Phalanx</a:t>
            </a:r>
          </a:p>
        </p:txBody>
      </p:sp>
      <p:sp>
        <p:nvSpPr>
          <p:cNvPr id="10265" name="Text Box 25"/>
          <p:cNvSpPr txBox="1">
            <a:spLocks noChangeArrowheads="1"/>
          </p:cNvSpPr>
          <p:nvPr/>
        </p:nvSpPr>
        <p:spPr bwMode="auto">
          <a:xfrm>
            <a:off x="5638800" y="3048000"/>
            <a:ext cx="2971800" cy="457200"/>
          </a:xfrm>
          <a:prstGeom prst="rect">
            <a:avLst/>
          </a:prstGeom>
          <a:noFill/>
          <a:ln w="9525">
            <a:noFill/>
            <a:miter lim="800000"/>
            <a:headEnd/>
            <a:tailEnd/>
          </a:ln>
          <a:effectLst/>
        </p:spPr>
        <p:txBody>
          <a:bodyPr>
            <a:spAutoFit/>
          </a:bodyPr>
          <a:lstStyle/>
          <a:p>
            <a:pPr>
              <a:spcBef>
                <a:spcPct val="50000"/>
              </a:spcBef>
            </a:pPr>
            <a:r>
              <a:rPr lang="en-US"/>
              <a:t>Proximal Phalanx</a:t>
            </a:r>
          </a:p>
        </p:txBody>
      </p:sp>
      <p:sp>
        <p:nvSpPr>
          <p:cNvPr id="10266" name="Text Box 26"/>
          <p:cNvSpPr txBox="1">
            <a:spLocks noChangeArrowheads="1"/>
          </p:cNvSpPr>
          <p:nvPr/>
        </p:nvSpPr>
        <p:spPr bwMode="auto">
          <a:xfrm>
            <a:off x="3276600" y="2362200"/>
            <a:ext cx="533400" cy="457200"/>
          </a:xfrm>
          <a:prstGeom prst="rect">
            <a:avLst/>
          </a:prstGeom>
          <a:noFill/>
          <a:ln w="9525">
            <a:noFill/>
            <a:miter lim="800000"/>
            <a:headEnd/>
            <a:tailEnd/>
          </a:ln>
          <a:effectLst/>
        </p:spPr>
        <p:txBody>
          <a:bodyPr>
            <a:spAutoFit/>
          </a:bodyPr>
          <a:lstStyle/>
          <a:p>
            <a:pPr>
              <a:spcBef>
                <a:spcPct val="50000"/>
              </a:spcBef>
            </a:pPr>
            <a:r>
              <a:rPr lang="en-US">
                <a:solidFill>
                  <a:srgbClr val="FF0066"/>
                </a:solidFill>
              </a:rPr>
              <a:t>1</a:t>
            </a:r>
            <a:endParaRPr lang="en-US">
              <a:solidFill>
                <a:srgbClr val="66FF33"/>
              </a:solidFill>
            </a:endParaRPr>
          </a:p>
        </p:txBody>
      </p:sp>
      <p:sp>
        <p:nvSpPr>
          <p:cNvPr id="10267" name="Text Box 27"/>
          <p:cNvSpPr txBox="1">
            <a:spLocks noChangeArrowheads="1"/>
          </p:cNvSpPr>
          <p:nvPr/>
        </p:nvSpPr>
        <p:spPr bwMode="auto">
          <a:xfrm>
            <a:off x="3200400" y="2057400"/>
            <a:ext cx="609600" cy="457200"/>
          </a:xfrm>
          <a:prstGeom prst="rect">
            <a:avLst/>
          </a:prstGeom>
          <a:noFill/>
          <a:ln w="9525">
            <a:noFill/>
            <a:miter lim="800000"/>
            <a:headEnd/>
            <a:tailEnd/>
          </a:ln>
          <a:effectLst/>
        </p:spPr>
        <p:txBody>
          <a:bodyPr>
            <a:spAutoFit/>
          </a:bodyPr>
          <a:lstStyle/>
          <a:p>
            <a:pPr>
              <a:spcBef>
                <a:spcPct val="50000"/>
              </a:spcBef>
            </a:pPr>
            <a:r>
              <a:rPr lang="en-US">
                <a:solidFill>
                  <a:srgbClr val="FF0066"/>
                </a:solidFill>
              </a:rPr>
              <a:t>2</a:t>
            </a:r>
            <a:endParaRPr lang="en-US"/>
          </a:p>
        </p:txBody>
      </p:sp>
      <p:sp>
        <p:nvSpPr>
          <p:cNvPr id="10268" name="Text Box 28"/>
          <p:cNvSpPr txBox="1">
            <a:spLocks noChangeArrowheads="1"/>
          </p:cNvSpPr>
          <p:nvPr/>
        </p:nvSpPr>
        <p:spPr bwMode="auto">
          <a:xfrm>
            <a:off x="3200400" y="18288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66"/>
                </a:solidFill>
              </a:rPr>
              <a:t>3</a:t>
            </a:r>
            <a:endParaRPr lang="en-US"/>
          </a:p>
        </p:txBody>
      </p:sp>
      <p:sp>
        <p:nvSpPr>
          <p:cNvPr id="10269" name="Text Box 29"/>
          <p:cNvSpPr txBox="1">
            <a:spLocks noChangeArrowheads="1"/>
          </p:cNvSpPr>
          <p:nvPr/>
        </p:nvSpPr>
        <p:spPr bwMode="auto">
          <a:xfrm>
            <a:off x="3124200" y="1524000"/>
            <a:ext cx="609600" cy="457200"/>
          </a:xfrm>
          <a:prstGeom prst="rect">
            <a:avLst/>
          </a:prstGeom>
          <a:noFill/>
          <a:ln w="9525">
            <a:noFill/>
            <a:miter lim="800000"/>
            <a:headEnd/>
            <a:tailEnd/>
          </a:ln>
          <a:effectLst/>
        </p:spPr>
        <p:txBody>
          <a:bodyPr>
            <a:spAutoFit/>
          </a:bodyPr>
          <a:lstStyle/>
          <a:p>
            <a:pPr>
              <a:spcBef>
                <a:spcPct val="50000"/>
              </a:spcBef>
            </a:pPr>
            <a:r>
              <a:rPr lang="en-US">
                <a:solidFill>
                  <a:srgbClr val="FF0066"/>
                </a:solidFill>
              </a:rPr>
              <a:t>4</a:t>
            </a:r>
            <a:endParaRPr lang="en-US"/>
          </a:p>
        </p:txBody>
      </p:sp>
      <p:sp>
        <p:nvSpPr>
          <p:cNvPr id="10270" name="Text Box 30"/>
          <p:cNvSpPr txBox="1">
            <a:spLocks noChangeArrowheads="1"/>
          </p:cNvSpPr>
          <p:nvPr/>
        </p:nvSpPr>
        <p:spPr bwMode="auto">
          <a:xfrm>
            <a:off x="2743200" y="1295400"/>
            <a:ext cx="609600" cy="457200"/>
          </a:xfrm>
          <a:prstGeom prst="rect">
            <a:avLst/>
          </a:prstGeom>
          <a:noFill/>
          <a:ln w="9525">
            <a:noFill/>
            <a:miter lim="800000"/>
            <a:headEnd/>
            <a:tailEnd/>
          </a:ln>
          <a:effectLst/>
        </p:spPr>
        <p:txBody>
          <a:bodyPr>
            <a:spAutoFit/>
          </a:bodyPr>
          <a:lstStyle/>
          <a:p>
            <a:pPr>
              <a:spcBef>
                <a:spcPct val="50000"/>
              </a:spcBef>
            </a:pPr>
            <a:r>
              <a:rPr lang="en-US">
                <a:solidFill>
                  <a:srgbClr val="FF0066"/>
                </a:solidFill>
              </a:rPr>
              <a:t>5</a:t>
            </a:r>
            <a:endParaRPr lang="en-US"/>
          </a:p>
        </p:txBody>
      </p:sp>
    </p:spTree>
    <p:extLst>
      <p:ext uri="{BB962C8B-B14F-4D97-AF65-F5344CB8AC3E}">
        <p14:creationId xmlns:p14="http://schemas.microsoft.com/office/powerpoint/2010/main" val="106899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58"/>
                                        </p:tgtEl>
                                        <p:attrNameLst>
                                          <p:attrName>style.visibility</p:attrName>
                                        </p:attrNameLst>
                                      </p:cBhvr>
                                      <p:to>
                                        <p:strVal val="visible"/>
                                      </p:to>
                                    </p:set>
                                    <p:anim calcmode="lin" valueType="num">
                                      <p:cBhvr additive="base">
                                        <p:cTn id="13" dur="500" fill="hold"/>
                                        <p:tgtEl>
                                          <p:spTgt spid="10258"/>
                                        </p:tgtEl>
                                        <p:attrNameLst>
                                          <p:attrName>ppt_x</p:attrName>
                                        </p:attrNameLst>
                                      </p:cBhvr>
                                      <p:tavLst>
                                        <p:tav tm="0">
                                          <p:val>
                                            <p:strVal val="0-#ppt_w/2"/>
                                          </p:val>
                                        </p:tav>
                                        <p:tav tm="100000">
                                          <p:val>
                                            <p:strVal val="#ppt_x"/>
                                          </p:val>
                                        </p:tav>
                                      </p:tavLst>
                                    </p:anim>
                                    <p:anim calcmode="lin" valueType="num">
                                      <p:cBhvr additive="base">
                                        <p:cTn id="14" dur="500" fill="hold"/>
                                        <p:tgtEl>
                                          <p:spTgt spid="102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9"/>
                                        </p:tgtEl>
                                        <p:attrNameLst>
                                          <p:attrName>style.visibility</p:attrName>
                                        </p:attrNameLst>
                                      </p:cBhvr>
                                      <p:to>
                                        <p:strVal val="visible"/>
                                      </p:to>
                                    </p:set>
                                    <p:anim calcmode="lin" valueType="num">
                                      <p:cBhvr additive="base">
                                        <p:cTn id="19" dur="500" fill="hold"/>
                                        <p:tgtEl>
                                          <p:spTgt spid="10259"/>
                                        </p:tgtEl>
                                        <p:attrNameLst>
                                          <p:attrName>ppt_x</p:attrName>
                                        </p:attrNameLst>
                                      </p:cBhvr>
                                      <p:tavLst>
                                        <p:tav tm="0">
                                          <p:val>
                                            <p:strVal val="0-#ppt_w/2"/>
                                          </p:val>
                                        </p:tav>
                                        <p:tav tm="100000">
                                          <p:val>
                                            <p:strVal val="#ppt_x"/>
                                          </p:val>
                                        </p:tav>
                                      </p:tavLst>
                                    </p:anim>
                                    <p:anim calcmode="lin" valueType="num">
                                      <p:cBhvr additive="base">
                                        <p:cTn id="20" dur="500" fill="hold"/>
                                        <p:tgtEl>
                                          <p:spTgt spid="1025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300"/>
                                  </p:stCondLst>
                                  <p:childTnLst>
                                    <p:set>
                                      <p:cBhvr>
                                        <p:cTn id="23" dur="1" fill="hold">
                                          <p:stCondLst>
                                            <p:cond delay="0"/>
                                          </p:stCondLst>
                                        </p:cTn>
                                        <p:tgtEl>
                                          <p:spTgt spid="10266"/>
                                        </p:tgtEl>
                                        <p:attrNameLst>
                                          <p:attrName>style.visibility</p:attrName>
                                        </p:attrNameLst>
                                      </p:cBhvr>
                                      <p:to>
                                        <p:strVal val="visible"/>
                                      </p:to>
                                    </p:set>
                                    <p:anim calcmode="lin" valueType="num">
                                      <p:cBhvr additive="base">
                                        <p:cTn id="24" dur="500" fill="hold"/>
                                        <p:tgtEl>
                                          <p:spTgt spid="10266"/>
                                        </p:tgtEl>
                                        <p:attrNameLst>
                                          <p:attrName>ppt_x</p:attrName>
                                        </p:attrNameLst>
                                      </p:cBhvr>
                                      <p:tavLst>
                                        <p:tav tm="0">
                                          <p:val>
                                            <p:strVal val="0-#ppt_w/2"/>
                                          </p:val>
                                        </p:tav>
                                        <p:tav tm="100000">
                                          <p:val>
                                            <p:strVal val="#ppt_x"/>
                                          </p:val>
                                        </p:tav>
                                      </p:tavLst>
                                    </p:anim>
                                    <p:anim calcmode="lin" valueType="num">
                                      <p:cBhvr additive="base">
                                        <p:cTn id="25" dur="500" fill="hold"/>
                                        <p:tgtEl>
                                          <p:spTgt spid="10266"/>
                                        </p:tgtEl>
                                        <p:attrNameLst>
                                          <p:attrName>ppt_y</p:attrName>
                                        </p:attrNameLst>
                                      </p:cBhvr>
                                      <p:tavLst>
                                        <p:tav tm="0">
                                          <p:val>
                                            <p:strVal val="#ppt_y"/>
                                          </p:val>
                                        </p:tav>
                                        <p:tav tm="100000">
                                          <p:val>
                                            <p:strVal val="#ppt_y"/>
                                          </p:val>
                                        </p:tav>
                                      </p:tavLst>
                                    </p:anim>
                                  </p:childTnLst>
                                </p:cTn>
                              </p:par>
                            </p:childTnLst>
                          </p:cTn>
                        </p:par>
                        <p:par>
                          <p:cTn id="26" fill="hold">
                            <p:stCondLst>
                              <p:cond delay="1300"/>
                            </p:stCondLst>
                            <p:childTnLst>
                              <p:par>
                                <p:cTn id="27" presetID="2" presetClass="entr" presetSubtype="8" fill="hold" grpId="0" nodeType="afterEffect">
                                  <p:stCondLst>
                                    <p:cond delay="300"/>
                                  </p:stCondLst>
                                  <p:childTnLst>
                                    <p:set>
                                      <p:cBhvr>
                                        <p:cTn id="28" dur="1" fill="hold">
                                          <p:stCondLst>
                                            <p:cond delay="0"/>
                                          </p:stCondLst>
                                        </p:cTn>
                                        <p:tgtEl>
                                          <p:spTgt spid="10267"/>
                                        </p:tgtEl>
                                        <p:attrNameLst>
                                          <p:attrName>style.visibility</p:attrName>
                                        </p:attrNameLst>
                                      </p:cBhvr>
                                      <p:to>
                                        <p:strVal val="visible"/>
                                      </p:to>
                                    </p:set>
                                    <p:anim calcmode="lin" valueType="num">
                                      <p:cBhvr additive="base">
                                        <p:cTn id="29" dur="500" fill="hold"/>
                                        <p:tgtEl>
                                          <p:spTgt spid="10267"/>
                                        </p:tgtEl>
                                        <p:attrNameLst>
                                          <p:attrName>ppt_x</p:attrName>
                                        </p:attrNameLst>
                                      </p:cBhvr>
                                      <p:tavLst>
                                        <p:tav tm="0">
                                          <p:val>
                                            <p:strVal val="0-#ppt_w/2"/>
                                          </p:val>
                                        </p:tav>
                                        <p:tav tm="100000">
                                          <p:val>
                                            <p:strVal val="#ppt_x"/>
                                          </p:val>
                                        </p:tav>
                                      </p:tavLst>
                                    </p:anim>
                                    <p:anim calcmode="lin" valueType="num">
                                      <p:cBhvr additive="base">
                                        <p:cTn id="30" dur="500" fill="hold"/>
                                        <p:tgtEl>
                                          <p:spTgt spid="10267"/>
                                        </p:tgtEl>
                                        <p:attrNameLst>
                                          <p:attrName>ppt_y</p:attrName>
                                        </p:attrNameLst>
                                      </p:cBhvr>
                                      <p:tavLst>
                                        <p:tav tm="0">
                                          <p:val>
                                            <p:strVal val="#ppt_y"/>
                                          </p:val>
                                        </p:tav>
                                        <p:tav tm="100000">
                                          <p:val>
                                            <p:strVal val="#ppt_y"/>
                                          </p:val>
                                        </p:tav>
                                      </p:tavLst>
                                    </p:anim>
                                  </p:childTnLst>
                                </p:cTn>
                              </p:par>
                            </p:childTnLst>
                          </p:cTn>
                        </p:par>
                        <p:par>
                          <p:cTn id="31" fill="hold">
                            <p:stCondLst>
                              <p:cond delay="2100"/>
                            </p:stCondLst>
                            <p:childTnLst>
                              <p:par>
                                <p:cTn id="32" presetID="2" presetClass="entr" presetSubtype="8" fill="hold" grpId="0" nodeType="afterEffect">
                                  <p:stCondLst>
                                    <p:cond delay="300"/>
                                  </p:stCondLst>
                                  <p:childTnLst>
                                    <p:set>
                                      <p:cBhvr>
                                        <p:cTn id="33" dur="1" fill="hold">
                                          <p:stCondLst>
                                            <p:cond delay="0"/>
                                          </p:stCondLst>
                                        </p:cTn>
                                        <p:tgtEl>
                                          <p:spTgt spid="10268"/>
                                        </p:tgtEl>
                                        <p:attrNameLst>
                                          <p:attrName>style.visibility</p:attrName>
                                        </p:attrNameLst>
                                      </p:cBhvr>
                                      <p:to>
                                        <p:strVal val="visible"/>
                                      </p:to>
                                    </p:set>
                                    <p:anim calcmode="lin" valueType="num">
                                      <p:cBhvr additive="base">
                                        <p:cTn id="34" dur="500" fill="hold"/>
                                        <p:tgtEl>
                                          <p:spTgt spid="10268"/>
                                        </p:tgtEl>
                                        <p:attrNameLst>
                                          <p:attrName>ppt_x</p:attrName>
                                        </p:attrNameLst>
                                      </p:cBhvr>
                                      <p:tavLst>
                                        <p:tav tm="0">
                                          <p:val>
                                            <p:strVal val="0-#ppt_w/2"/>
                                          </p:val>
                                        </p:tav>
                                        <p:tav tm="100000">
                                          <p:val>
                                            <p:strVal val="#ppt_x"/>
                                          </p:val>
                                        </p:tav>
                                      </p:tavLst>
                                    </p:anim>
                                    <p:anim calcmode="lin" valueType="num">
                                      <p:cBhvr additive="base">
                                        <p:cTn id="35" dur="500" fill="hold"/>
                                        <p:tgtEl>
                                          <p:spTgt spid="10268"/>
                                        </p:tgtEl>
                                        <p:attrNameLst>
                                          <p:attrName>ppt_y</p:attrName>
                                        </p:attrNameLst>
                                      </p:cBhvr>
                                      <p:tavLst>
                                        <p:tav tm="0">
                                          <p:val>
                                            <p:strVal val="#ppt_y"/>
                                          </p:val>
                                        </p:tav>
                                        <p:tav tm="100000">
                                          <p:val>
                                            <p:strVal val="#ppt_y"/>
                                          </p:val>
                                        </p:tav>
                                      </p:tavLst>
                                    </p:anim>
                                  </p:childTnLst>
                                </p:cTn>
                              </p:par>
                            </p:childTnLst>
                          </p:cTn>
                        </p:par>
                        <p:par>
                          <p:cTn id="36" fill="hold">
                            <p:stCondLst>
                              <p:cond delay="2900"/>
                            </p:stCondLst>
                            <p:childTnLst>
                              <p:par>
                                <p:cTn id="37" presetID="2" presetClass="entr" presetSubtype="8" fill="hold" grpId="0" nodeType="afterEffect">
                                  <p:stCondLst>
                                    <p:cond delay="300"/>
                                  </p:stCondLst>
                                  <p:childTnLst>
                                    <p:set>
                                      <p:cBhvr>
                                        <p:cTn id="38" dur="1" fill="hold">
                                          <p:stCondLst>
                                            <p:cond delay="0"/>
                                          </p:stCondLst>
                                        </p:cTn>
                                        <p:tgtEl>
                                          <p:spTgt spid="10269"/>
                                        </p:tgtEl>
                                        <p:attrNameLst>
                                          <p:attrName>style.visibility</p:attrName>
                                        </p:attrNameLst>
                                      </p:cBhvr>
                                      <p:to>
                                        <p:strVal val="visible"/>
                                      </p:to>
                                    </p:set>
                                    <p:anim calcmode="lin" valueType="num">
                                      <p:cBhvr additive="base">
                                        <p:cTn id="39" dur="500" fill="hold"/>
                                        <p:tgtEl>
                                          <p:spTgt spid="10269"/>
                                        </p:tgtEl>
                                        <p:attrNameLst>
                                          <p:attrName>ppt_x</p:attrName>
                                        </p:attrNameLst>
                                      </p:cBhvr>
                                      <p:tavLst>
                                        <p:tav tm="0">
                                          <p:val>
                                            <p:strVal val="0-#ppt_w/2"/>
                                          </p:val>
                                        </p:tav>
                                        <p:tav tm="100000">
                                          <p:val>
                                            <p:strVal val="#ppt_x"/>
                                          </p:val>
                                        </p:tav>
                                      </p:tavLst>
                                    </p:anim>
                                    <p:anim calcmode="lin" valueType="num">
                                      <p:cBhvr additive="base">
                                        <p:cTn id="40" dur="500" fill="hold"/>
                                        <p:tgtEl>
                                          <p:spTgt spid="10269"/>
                                        </p:tgtEl>
                                        <p:attrNameLst>
                                          <p:attrName>ppt_y</p:attrName>
                                        </p:attrNameLst>
                                      </p:cBhvr>
                                      <p:tavLst>
                                        <p:tav tm="0">
                                          <p:val>
                                            <p:strVal val="#ppt_y"/>
                                          </p:val>
                                        </p:tav>
                                        <p:tav tm="100000">
                                          <p:val>
                                            <p:strVal val="#ppt_y"/>
                                          </p:val>
                                        </p:tav>
                                      </p:tavLst>
                                    </p:anim>
                                  </p:childTnLst>
                                </p:cTn>
                              </p:par>
                            </p:childTnLst>
                          </p:cTn>
                        </p:par>
                        <p:par>
                          <p:cTn id="41" fill="hold">
                            <p:stCondLst>
                              <p:cond delay="3700"/>
                            </p:stCondLst>
                            <p:childTnLst>
                              <p:par>
                                <p:cTn id="42" presetID="2" presetClass="entr" presetSubtype="8" fill="hold" grpId="0" nodeType="afterEffect">
                                  <p:stCondLst>
                                    <p:cond delay="300"/>
                                  </p:stCondLst>
                                  <p:childTnLst>
                                    <p:set>
                                      <p:cBhvr>
                                        <p:cTn id="43" dur="1" fill="hold">
                                          <p:stCondLst>
                                            <p:cond delay="0"/>
                                          </p:stCondLst>
                                        </p:cTn>
                                        <p:tgtEl>
                                          <p:spTgt spid="10270"/>
                                        </p:tgtEl>
                                        <p:attrNameLst>
                                          <p:attrName>style.visibility</p:attrName>
                                        </p:attrNameLst>
                                      </p:cBhvr>
                                      <p:to>
                                        <p:strVal val="visible"/>
                                      </p:to>
                                    </p:set>
                                    <p:anim calcmode="lin" valueType="num">
                                      <p:cBhvr additive="base">
                                        <p:cTn id="44" dur="500" fill="hold"/>
                                        <p:tgtEl>
                                          <p:spTgt spid="10270"/>
                                        </p:tgtEl>
                                        <p:attrNameLst>
                                          <p:attrName>ppt_x</p:attrName>
                                        </p:attrNameLst>
                                      </p:cBhvr>
                                      <p:tavLst>
                                        <p:tav tm="0">
                                          <p:val>
                                            <p:strVal val="0-#ppt_w/2"/>
                                          </p:val>
                                        </p:tav>
                                        <p:tav tm="100000">
                                          <p:val>
                                            <p:strVal val="#ppt_x"/>
                                          </p:val>
                                        </p:tav>
                                      </p:tavLst>
                                    </p:anim>
                                    <p:anim calcmode="lin" valueType="num">
                                      <p:cBhvr additive="base">
                                        <p:cTn id="45" dur="500" fill="hold"/>
                                        <p:tgtEl>
                                          <p:spTgt spid="1027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0260"/>
                                        </p:tgtEl>
                                        <p:attrNameLst>
                                          <p:attrName>style.visibility</p:attrName>
                                        </p:attrNameLst>
                                      </p:cBhvr>
                                      <p:to>
                                        <p:strVal val="visible"/>
                                      </p:to>
                                    </p:set>
                                    <p:anim calcmode="lin" valueType="num">
                                      <p:cBhvr additive="base">
                                        <p:cTn id="50" dur="500" fill="hold"/>
                                        <p:tgtEl>
                                          <p:spTgt spid="10260"/>
                                        </p:tgtEl>
                                        <p:attrNameLst>
                                          <p:attrName>ppt_x</p:attrName>
                                        </p:attrNameLst>
                                      </p:cBhvr>
                                      <p:tavLst>
                                        <p:tav tm="0">
                                          <p:val>
                                            <p:strVal val="0-#ppt_w/2"/>
                                          </p:val>
                                        </p:tav>
                                        <p:tav tm="100000">
                                          <p:val>
                                            <p:strVal val="#ppt_x"/>
                                          </p:val>
                                        </p:tav>
                                      </p:tavLst>
                                    </p:anim>
                                    <p:anim calcmode="lin" valueType="num">
                                      <p:cBhvr additive="base">
                                        <p:cTn id="51" dur="500" fill="hold"/>
                                        <p:tgtEl>
                                          <p:spTgt spid="10260"/>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0252"/>
                                        </p:tgtEl>
                                        <p:attrNameLst>
                                          <p:attrName>style.visibility</p:attrName>
                                        </p:attrNameLst>
                                      </p:cBhvr>
                                      <p:to>
                                        <p:strVal val="visible"/>
                                      </p:to>
                                    </p:set>
                                    <p:anim calcmode="lin" valueType="num">
                                      <p:cBhvr additive="base">
                                        <p:cTn id="56" dur="500" fill="hold"/>
                                        <p:tgtEl>
                                          <p:spTgt spid="10252"/>
                                        </p:tgtEl>
                                        <p:attrNameLst>
                                          <p:attrName>ppt_x</p:attrName>
                                        </p:attrNameLst>
                                      </p:cBhvr>
                                      <p:tavLst>
                                        <p:tav tm="0">
                                          <p:val>
                                            <p:strVal val="0-#ppt_w/2"/>
                                          </p:val>
                                        </p:tav>
                                        <p:tav tm="100000">
                                          <p:val>
                                            <p:strVal val="#ppt_x"/>
                                          </p:val>
                                        </p:tav>
                                      </p:tavLst>
                                    </p:anim>
                                    <p:anim calcmode="lin" valueType="num">
                                      <p:cBhvr additive="base">
                                        <p:cTn id="57" dur="500" fill="hold"/>
                                        <p:tgtEl>
                                          <p:spTgt spid="10252"/>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0261"/>
                                        </p:tgtEl>
                                        <p:attrNameLst>
                                          <p:attrName>style.visibility</p:attrName>
                                        </p:attrNameLst>
                                      </p:cBhvr>
                                      <p:to>
                                        <p:strVal val="visible"/>
                                      </p:to>
                                    </p:set>
                                    <p:anim calcmode="lin" valueType="num">
                                      <p:cBhvr additive="base">
                                        <p:cTn id="62" dur="500" fill="hold"/>
                                        <p:tgtEl>
                                          <p:spTgt spid="10261"/>
                                        </p:tgtEl>
                                        <p:attrNameLst>
                                          <p:attrName>ppt_x</p:attrName>
                                        </p:attrNameLst>
                                      </p:cBhvr>
                                      <p:tavLst>
                                        <p:tav tm="0">
                                          <p:val>
                                            <p:strVal val="0-#ppt_w/2"/>
                                          </p:val>
                                        </p:tav>
                                        <p:tav tm="100000">
                                          <p:val>
                                            <p:strVal val="#ppt_x"/>
                                          </p:val>
                                        </p:tav>
                                      </p:tavLst>
                                    </p:anim>
                                    <p:anim calcmode="lin" valueType="num">
                                      <p:cBhvr additive="base">
                                        <p:cTn id="63" dur="500" fill="hold"/>
                                        <p:tgtEl>
                                          <p:spTgt spid="10261"/>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0254"/>
                                        </p:tgtEl>
                                        <p:attrNameLst>
                                          <p:attrName>style.visibility</p:attrName>
                                        </p:attrNameLst>
                                      </p:cBhvr>
                                      <p:to>
                                        <p:strVal val="visible"/>
                                      </p:to>
                                    </p:set>
                                    <p:anim calcmode="lin" valueType="num">
                                      <p:cBhvr additive="base">
                                        <p:cTn id="68" dur="500" fill="hold"/>
                                        <p:tgtEl>
                                          <p:spTgt spid="10254"/>
                                        </p:tgtEl>
                                        <p:attrNameLst>
                                          <p:attrName>ppt_x</p:attrName>
                                        </p:attrNameLst>
                                      </p:cBhvr>
                                      <p:tavLst>
                                        <p:tav tm="0">
                                          <p:val>
                                            <p:strVal val="0-#ppt_w/2"/>
                                          </p:val>
                                        </p:tav>
                                        <p:tav tm="100000">
                                          <p:val>
                                            <p:strVal val="#ppt_x"/>
                                          </p:val>
                                        </p:tav>
                                      </p:tavLst>
                                    </p:anim>
                                    <p:anim calcmode="lin" valueType="num">
                                      <p:cBhvr additive="base">
                                        <p:cTn id="69" dur="500" fill="hold"/>
                                        <p:tgtEl>
                                          <p:spTgt spid="10254"/>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10262"/>
                                        </p:tgtEl>
                                        <p:attrNameLst>
                                          <p:attrName>style.visibility</p:attrName>
                                        </p:attrNameLst>
                                      </p:cBhvr>
                                      <p:to>
                                        <p:strVal val="visible"/>
                                      </p:to>
                                    </p:set>
                                    <p:anim calcmode="lin" valueType="num">
                                      <p:cBhvr additive="base">
                                        <p:cTn id="74" dur="500" fill="hold"/>
                                        <p:tgtEl>
                                          <p:spTgt spid="10262"/>
                                        </p:tgtEl>
                                        <p:attrNameLst>
                                          <p:attrName>ppt_x</p:attrName>
                                        </p:attrNameLst>
                                      </p:cBhvr>
                                      <p:tavLst>
                                        <p:tav tm="0">
                                          <p:val>
                                            <p:strVal val="0-#ppt_w/2"/>
                                          </p:val>
                                        </p:tav>
                                        <p:tav tm="100000">
                                          <p:val>
                                            <p:strVal val="#ppt_x"/>
                                          </p:val>
                                        </p:tav>
                                      </p:tavLst>
                                    </p:anim>
                                    <p:anim calcmode="lin" valueType="num">
                                      <p:cBhvr additive="base">
                                        <p:cTn id="75" dur="500" fill="hold"/>
                                        <p:tgtEl>
                                          <p:spTgt spid="10262"/>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10255"/>
                                        </p:tgtEl>
                                        <p:attrNameLst>
                                          <p:attrName>style.visibility</p:attrName>
                                        </p:attrNameLst>
                                      </p:cBhvr>
                                      <p:to>
                                        <p:strVal val="visible"/>
                                      </p:to>
                                    </p:set>
                                    <p:anim calcmode="lin" valueType="num">
                                      <p:cBhvr additive="base">
                                        <p:cTn id="80" dur="500" fill="hold"/>
                                        <p:tgtEl>
                                          <p:spTgt spid="10255"/>
                                        </p:tgtEl>
                                        <p:attrNameLst>
                                          <p:attrName>ppt_x</p:attrName>
                                        </p:attrNameLst>
                                      </p:cBhvr>
                                      <p:tavLst>
                                        <p:tav tm="0">
                                          <p:val>
                                            <p:strVal val="0-#ppt_w/2"/>
                                          </p:val>
                                        </p:tav>
                                        <p:tav tm="100000">
                                          <p:val>
                                            <p:strVal val="#ppt_x"/>
                                          </p:val>
                                        </p:tav>
                                      </p:tavLst>
                                    </p:anim>
                                    <p:anim calcmode="lin" valueType="num">
                                      <p:cBhvr additive="base">
                                        <p:cTn id="81" dur="500" fill="hold"/>
                                        <p:tgtEl>
                                          <p:spTgt spid="10255"/>
                                        </p:tgtEl>
                                        <p:attrNameLst>
                                          <p:attrName>ppt_y</p:attrName>
                                        </p:attrNameLst>
                                      </p:cBhvr>
                                      <p:tavLst>
                                        <p:tav tm="0">
                                          <p:val>
                                            <p:strVal val="#ppt_y"/>
                                          </p:val>
                                        </p:tav>
                                        <p:tav tm="100000">
                                          <p:val>
                                            <p:strVal val="#ppt_y"/>
                                          </p:val>
                                        </p:tav>
                                      </p:tavLst>
                                    </p:anim>
                                  </p:childTnLst>
                                </p:cTn>
                              </p:par>
                            </p:childTnLst>
                          </p:cTn>
                        </p:par>
                        <p:par>
                          <p:cTn id="82" fill="hold">
                            <p:stCondLst>
                              <p:cond delay="500"/>
                            </p:stCondLst>
                            <p:childTnLst>
                              <p:par>
                                <p:cTn id="83" presetID="2" presetClass="entr" presetSubtype="8" fill="hold" grpId="0" nodeType="afterEffect">
                                  <p:stCondLst>
                                    <p:cond delay="0"/>
                                  </p:stCondLst>
                                  <p:childTnLst>
                                    <p:set>
                                      <p:cBhvr>
                                        <p:cTn id="84" dur="1" fill="hold">
                                          <p:stCondLst>
                                            <p:cond delay="0"/>
                                          </p:stCondLst>
                                        </p:cTn>
                                        <p:tgtEl>
                                          <p:spTgt spid="10256"/>
                                        </p:tgtEl>
                                        <p:attrNameLst>
                                          <p:attrName>style.visibility</p:attrName>
                                        </p:attrNameLst>
                                      </p:cBhvr>
                                      <p:to>
                                        <p:strVal val="visible"/>
                                      </p:to>
                                    </p:set>
                                    <p:anim calcmode="lin" valueType="num">
                                      <p:cBhvr additive="base">
                                        <p:cTn id="85" dur="500" fill="hold"/>
                                        <p:tgtEl>
                                          <p:spTgt spid="10256"/>
                                        </p:tgtEl>
                                        <p:attrNameLst>
                                          <p:attrName>ppt_x</p:attrName>
                                        </p:attrNameLst>
                                      </p:cBhvr>
                                      <p:tavLst>
                                        <p:tav tm="0">
                                          <p:val>
                                            <p:strVal val="0-#ppt_w/2"/>
                                          </p:val>
                                        </p:tav>
                                        <p:tav tm="100000">
                                          <p:val>
                                            <p:strVal val="#ppt_x"/>
                                          </p:val>
                                        </p:tav>
                                      </p:tavLst>
                                    </p:anim>
                                    <p:anim calcmode="lin" valueType="num">
                                      <p:cBhvr additive="base">
                                        <p:cTn id="86" dur="500" fill="hold"/>
                                        <p:tgtEl>
                                          <p:spTgt spid="10256"/>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0263"/>
                                        </p:tgtEl>
                                        <p:attrNameLst>
                                          <p:attrName>style.visibility</p:attrName>
                                        </p:attrNameLst>
                                      </p:cBhvr>
                                      <p:to>
                                        <p:strVal val="visible"/>
                                      </p:to>
                                    </p:set>
                                    <p:anim calcmode="lin" valueType="num">
                                      <p:cBhvr additive="base">
                                        <p:cTn id="91" dur="500" fill="hold"/>
                                        <p:tgtEl>
                                          <p:spTgt spid="10263"/>
                                        </p:tgtEl>
                                        <p:attrNameLst>
                                          <p:attrName>ppt_x</p:attrName>
                                        </p:attrNameLst>
                                      </p:cBhvr>
                                      <p:tavLst>
                                        <p:tav tm="0">
                                          <p:val>
                                            <p:strVal val="0-#ppt_w/2"/>
                                          </p:val>
                                        </p:tav>
                                        <p:tav tm="100000">
                                          <p:val>
                                            <p:strVal val="#ppt_x"/>
                                          </p:val>
                                        </p:tav>
                                      </p:tavLst>
                                    </p:anim>
                                    <p:anim calcmode="lin" valueType="num">
                                      <p:cBhvr additive="base">
                                        <p:cTn id="92" dur="500" fill="hold"/>
                                        <p:tgtEl>
                                          <p:spTgt spid="1026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0257"/>
                                        </p:tgtEl>
                                        <p:attrNameLst>
                                          <p:attrName>style.visibility</p:attrName>
                                        </p:attrNameLst>
                                      </p:cBhvr>
                                      <p:to>
                                        <p:strVal val="visible"/>
                                      </p:to>
                                    </p:set>
                                    <p:anim calcmode="lin" valueType="num">
                                      <p:cBhvr additive="base">
                                        <p:cTn id="97" dur="500" fill="hold"/>
                                        <p:tgtEl>
                                          <p:spTgt spid="10257"/>
                                        </p:tgtEl>
                                        <p:attrNameLst>
                                          <p:attrName>ppt_x</p:attrName>
                                        </p:attrNameLst>
                                      </p:cBhvr>
                                      <p:tavLst>
                                        <p:tav tm="0">
                                          <p:val>
                                            <p:strVal val="0-#ppt_w/2"/>
                                          </p:val>
                                        </p:tav>
                                        <p:tav tm="100000">
                                          <p:val>
                                            <p:strVal val="#ppt_x"/>
                                          </p:val>
                                        </p:tav>
                                      </p:tavLst>
                                    </p:anim>
                                    <p:anim calcmode="lin" valueType="num">
                                      <p:cBhvr additive="base">
                                        <p:cTn id="98" dur="500" fill="hold"/>
                                        <p:tgtEl>
                                          <p:spTgt spid="10257"/>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0265"/>
                                        </p:tgtEl>
                                        <p:attrNameLst>
                                          <p:attrName>style.visibility</p:attrName>
                                        </p:attrNameLst>
                                      </p:cBhvr>
                                      <p:to>
                                        <p:strVal val="visible"/>
                                      </p:to>
                                    </p:set>
                                    <p:anim calcmode="lin" valueType="num">
                                      <p:cBhvr additive="base">
                                        <p:cTn id="103" dur="500" fill="hold"/>
                                        <p:tgtEl>
                                          <p:spTgt spid="10265"/>
                                        </p:tgtEl>
                                        <p:attrNameLst>
                                          <p:attrName>ppt_x</p:attrName>
                                        </p:attrNameLst>
                                      </p:cBhvr>
                                      <p:tavLst>
                                        <p:tav tm="0">
                                          <p:val>
                                            <p:strVal val="0-#ppt_w/2"/>
                                          </p:val>
                                        </p:tav>
                                        <p:tav tm="100000">
                                          <p:val>
                                            <p:strVal val="#ppt_x"/>
                                          </p:val>
                                        </p:tav>
                                      </p:tavLst>
                                    </p:anim>
                                    <p:anim calcmode="lin" valueType="num">
                                      <p:cBhvr additive="base">
                                        <p:cTn id="104" dur="500" fill="hold"/>
                                        <p:tgtEl>
                                          <p:spTgt spid="102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52" grpId="0" animBg="1"/>
      <p:bldP spid="10254" grpId="0" animBg="1"/>
      <p:bldP spid="10255" grpId="0" animBg="1"/>
      <p:bldP spid="10256" grpId="0" animBg="1"/>
      <p:bldP spid="10257" grpId="0" animBg="1"/>
      <p:bldP spid="10258" grpId="0" autoUpdateAnimBg="0"/>
      <p:bldP spid="10259" grpId="0" autoUpdateAnimBg="0"/>
      <p:bldP spid="10260" grpId="0" autoUpdateAnimBg="0"/>
      <p:bldP spid="10261" grpId="0" autoUpdateAnimBg="0"/>
      <p:bldP spid="10262" grpId="0" autoUpdateAnimBg="0"/>
      <p:bldP spid="10263" grpId="0" autoUpdateAnimBg="0"/>
      <p:bldP spid="10265" grpId="0" autoUpdateAnimBg="0"/>
      <p:bldP spid="10266" grpId="0" autoUpdateAnimBg="0"/>
      <p:bldP spid="10267" grpId="0" autoUpdateAnimBg="0"/>
      <p:bldP spid="10268" grpId="0" autoUpdateAnimBg="0"/>
      <p:bldP spid="10269" grpId="0" autoUpdateAnimBg="0"/>
      <p:bldP spid="1027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MVC-029S.JPG"/>
          <p:cNvPicPr>
            <a:picLocks noChangeAspect="1" noChangeArrowheads="1"/>
          </p:cNvPicPr>
          <p:nvPr/>
        </p:nvPicPr>
        <p:blipFill>
          <a:blip r:embed="rId2"/>
          <a:srcRect/>
          <a:stretch>
            <a:fillRect/>
          </a:stretch>
        </p:blipFill>
        <p:spPr bwMode="auto">
          <a:xfrm>
            <a:off x="2819400" y="228600"/>
            <a:ext cx="6097588" cy="4572000"/>
          </a:xfrm>
          <a:prstGeom prst="rect">
            <a:avLst/>
          </a:prstGeom>
          <a:noFill/>
        </p:spPr>
      </p:pic>
      <p:sp>
        <p:nvSpPr>
          <p:cNvPr id="11267" name="Text Box 3"/>
          <p:cNvSpPr txBox="1">
            <a:spLocks noChangeArrowheads="1"/>
          </p:cNvSpPr>
          <p:nvPr/>
        </p:nvSpPr>
        <p:spPr bwMode="auto">
          <a:xfrm>
            <a:off x="228600" y="6172200"/>
            <a:ext cx="4343400" cy="457200"/>
          </a:xfrm>
          <a:prstGeom prst="rect">
            <a:avLst/>
          </a:prstGeom>
          <a:noFill/>
          <a:ln w="9525">
            <a:noFill/>
            <a:miter lim="800000"/>
            <a:headEnd/>
            <a:tailEnd/>
          </a:ln>
          <a:effectLst/>
        </p:spPr>
        <p:txBody>
          <a:bodyPr>
            <a:spAutoFit/>
          </a:bodyPr>
          <a:lstStyle/>
          <a:p>
            <a:pPr>
              <a:spcBef>
                <a:spcPct val="50000"/>
              </a:spcBef>
            </a:pPr>
            <a:r>
              <a:rPr lang="en-US" b="1"/>
              <a:t>Foot</a:t>
            </a:r>
            <a:r>
              <a:rPr lang="en-US"/>
              <a:t> - Tarsals </a:t>
            </a:r>
          </a:p>
        </p:txBody>
      </p:sp>
      <p:sp>
        <p:nvSpPr>
          <p:cNvPr id="11268" name="Line 4"/>
          <p:cNvSpPr>
            <a:spLocks noChangeShapeType="1"/>
          </p:cNvSpPr>
          <p:nvPr/>
        </p:nvSpPr>
        <p:spPr bwMode="auto">
          <a:xfrm>
            <a:off x="1600200" y="1676400"/>
            <a:ext cx="2209800" cy="10668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1269" name="Line 5"/>
          <p:cNvSpPr>
            <a:spLocks noChangeShapeType="1"/>
          </p:cNvSpPr>
          <p:nvPr/>
        </p:nvSpPr>
        <p:spPr bwMode="auto">
          <a:xfrm flipV="1">
            <a:off x="2209800" y="3429000"/>
            <a:ext cx="2438400" cy="381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1270" name="Line 6"/>
          <p:cNvSpPr>
            <a:spLocks noChangeShapeType="1"/>
          </p:cNvSpPr>
          <p:nvPr/>
        </p:nvSpPr>
        <p:spPr bwMode="auto">
          <a:xfrm flipV="1">
            <a:off x="2743200" y="3124200"/>
            <a:ext cx="2819400" cy="24384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1271" name="Line 7"/>
          <p:cNvSpPr>
            <a:spLocks noChangeShapeType="1"/>
          </p:cNvSpPr>
          <p:nvPr/>
        </p:nvSpPr>
        <p:spPr bwMode="auto">
          <a:xfrm flipV="1">
            <a:off x="4572000" y="2590800"/>
            <a:ext cx="1295400" cy="3048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1272" name="Line 8"/>
          <p:cNvSpPr>
            <a:spLocks noChangeShapeType="1"/>
          </p:cNvSpPr>
          <p:nvPr/>
        </p:nvSpPr>
        <p:spPr bwMode="auto">
          <a:xfrm flipH="1" flipV="1">
            <a:off x="6019800" y="2895600"/>
            <a:ext cx="76200" cy="26670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1273" name="Line 9"/>
          <p:cNvSpPr>
            <a:spLocks noChangeShapeType="1"/>
          </p:cNvSpPr>
          <p:nvPr/>
        </p:nvSpPr>
        <p:spPr bwMode="auto">
          <a:xfrm flipH="1" flipV="1">
            <a:off x="6172200" y="3200400"/>
            <a:ext cx="2133600" cy="21336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1274" name="Line 10"/>
          <p:cNvSpPr>
            <a:spLocks noChangeShapeType="1"/>
          </p:cNvSpPr>
          <p:nvPr/>
        </p:nvSpPr>
        <p:spPr bwMode="auto">
          <a:xfrm>
            <a:off x="1524000" y="609600"/>
            <a:ext cx="4038600" cy="1752600"/>
          </a:xfrm>
          <a:prstGeom prst="line">
            <a:avLst/>
          </a:prstGeom>
          <a:noFill/>
          <a:ln w="9525">
            <a:solidFill>
              <a:srgbClr val="0000FF"/>
            </a:solidFill>
            <a:round/>
            <a:headEnd/>
            <a:tailEnd type="triangle" w="med" len="med"/>
          </a:ln>
          <a:effectLst/>
        </p:spPr>
        <p:txBody>
          <a:bodyPr wrap="none" anchor="ctr"/>
          <a:lstStyle/>
          <a:p>
            <a:endParaRPr lang="en-US"/>
          </a:p>
        </p:txBody>
      </p:sp>
      <p:sp>
        <p:nvSpPr>
          <p:cNvPr id="11275" name="Text Box 11"/>
          <p:cNvSpPr txBox="1">
            <a:spLocks noChangeArrowheads="1"/>
          </p:cNvSpPr>
          <p:nvPr/>
        </p:nvSpPr>
        <p:spPr bwMode="auto">
          <a:xfrm>
            <a:off x="304800" y="304800"/>
            <a:ext cx="1371600" cy="457200"/>
          </a:xfrm>
          <a:prstGeom prst="rect">
            <a:avLst/>
          </a:prstGeom>
          <a:noFill/>
          <a:ln w="9525">
            <a:noFill/>
            <a:miter lim="800000"/>
            <a:headEnd/>
            <a:tailEnd/>
          </a:ln>
          <a:effectLst/>
        </p:spPr>
        <p:txBody>
          <a:bodyPr>
            <a:spAutoFit/>
          </a:bodyPr>
          <a:lstStyle/>
          <a:p>
            <a:pPr>
              <a:spcBef>
                <a:spcPct val="50000"/>
              </a:spcBef>
            </a:pPr>
            <a:r>
              <a:rPr lang="en-US"/>
              <a:t>Cuboid</a:t>
            </a:r>
          </a:p>
        </p:txBody>
      </p:sp>
      <p:sp>
        <p:nvSpPr>
          <p:cNvPr id="11276" name="Text Box 12"/>
          <p:cNvSpPr txBox="1">
            <a:spLocks noChangeArrowheads="1"/>
          </p:cNvSpPr>
          <p:nvPr/>
        </p:nvSpPr>
        <p:spPr bwMode="auto">
          <a:xfrm>
            <a:off x="0" y="1371600"/>
            <a:ext cx="1828800" cy="457200"/>
          </a:xfrm>
          <a:prstGeom prst="rect">
            <a:avLst/>
          </a:prstGeom>
          <a:noFill/>
          <a:ln w="9525">
            <a:noFill/>
            <a:miter lim="800000"/>
            <a:headEnd/>
            <a:tailEnd/>
          </a:ln>
          <a:effectLst/>
        </p:spPr>
        <p:txBody>
          <a:bodyPr>
            <a:spAutoFit/>
          </a:bodyPr>
          <a:lstStyle/>
          <a:p>
            <a:pPr>
              <a:spcBef>
                <a:spcPct val="50000"/>
              </a:spcBef>
            </a:pPr>
            <a:r>
              <a:rPr lang="en-US"/>
              <a:t>Calcaneous</a:t>
            </a:r>
          </a:p>
        </p:txBody>
      </p:sp>
      <p:sp>
        <p:nvSpPr>
          <p:cNvPr id="11277" name="Text Box 13"/>
          <p:cNvSpPr txBox="1">
            <a:spLocks noChangeArrowheads="1"/>
          </p:cNvSpPr>
          <p:nvPr/>
        </p:nvSpPr>
        <p:spPr bwMode="auto">
          <a:xfrm>
            <a:off x="1143000" y="3657600"/>
            <a:ext cx="2133600" cy="457200"/>
          </a:xfrm>
          <a:prstGeom prst="rect">
            <a:avLst/>
          </a:prstGeom>
          <a:noFill/>
          <a:ln w="9525">
            <a:noFill/>
            <a:miter lim="800000"/>
            <a:headEnd/>
            <a:tailEnd/>
          </a:ln>
          <a:effectLst/>
        </p:spPr>
        <p:txBody>
          <a:bodyPr>
            <a:spAutoFit/>
          </a:bodyPr>
          <a:lstStyle/>
          <a:p>
            <a:pPr>
              <a:spcBef>
                <a:spcPct val="50000"/>
              </a:spcBef>
            </a:pPr>
            <a:r>
              <a:rPr lang="en-US"/>
              <a:t>Talus</a:t>
            </a:r>
          </a:p>
        </p:txBody>
      </p:sp>
      <p:sp>
        <p:nvSpPr>
          <p:cNvPr id="11278" name="Text Box 14"/>
          <p:cNvSpPr txBox="1">
            <a:spLocks noChangeArrowheads="1"/>
          </p:cNvSpPr>
          <p:nvPr/>
        </p:nvSpPr>
        <p:spPr bwMode="auto">
          <a:xfrm>
            <a:off x="1981200" y="5638800"/>
            <a:ext cx="1600200" cy="457200"/>
          </a:xfrm>
          <a:prstGeom prst="rect">
            <a:avLst/>
          </a:prstGeom>
          <a:noFill/>
          <a:ln w="9525">
            <a:noFill/>
            <a:miter lim="800000"/>
            <a:headEnd/>
            <a:tailEnd/>
          </a:ln>
          <a:effectLst/>
        </p:spPr>
        <p:txBody>
          <a:bodyPr>
            <a:spAutoFit/>
          </a:bodyPr>
          <a:lstStyle/>
          <a:p>
            <a:pPr>
              <a:spcBef>
                <a:spcPct val="50000"/>
              </a:spcBef>
            </a:pPr>
            <a:r>
              <a:rPr lang="en-US"/>
              <a:t>Navicular</a:t>
            </a:r>
          </a:p>
        </p:txBody>
      </p:sp>
      <p:sp>
        <p:nvSpPr>
          <p:cNvPr id="11279" name="Text Box 15"/>
          <p:cNvSpPr txBox="1">
            <a:spLocks noChangeArrowheads="1"/>
          </p:cNvSpPr>
          <p:nvPr/>
        </p:nvSpPr>
        <p:spPr bwMode="auto">
          <a:xfrm>
            <a:off x="3581400" y="5562600"/>
            <a:ext cx="1524000" cy="822325"/>
          </a:xfrm>
          <a:prstGeom prst="rect">
            <a:avLst/>
          </a:prstGeom>
          <a:noFill/>
          <a:ln w="9525">
            <a:noFill/>
            <a:miter lim="800000"/>
            <a:headEnd/>
            <a:tailEnd/>
          </a:ln>
          <a:effectLst/>
        </p:spPr>
        <p:txBody>
          <a:bodyPr>
            <a:spAutoFit/>
          </a:bodyPr>
          <a:lstStyle/>
          <a:p>
            <a:pPr algn="ctr">
              <a:spcBef>
                <a:spcPct val="50000"/>
              </a:spcBef>
            </a:pPr>
            <a:r>
              <a:rPr lang="en-US"/>
              <a:t>3rd Cuneiform</a:t>
            </a:r>
          </a:p>
        </p:txBody>
      </p:sp>
      <p:sp>
        <p:nvSpPr>
          <p:cNvPr id="11280" name="Text Box 16"/>
          <p:cNvSpPr txBox="1">
            <a:spLocks noChangeArrowheads="1"/>
          </p:cNvSpPr>
          <p:nvPr/>
        </p:nvSpPr>
        <p:spPr bwMode="auto">
          <a:xfrm>
            <a:off x="5257800" y="5638800"/>
            <a:ext cx="1752600" cy="822325"/>
          </a:xfrm>
          <a:prstGeom prst="rect">
            <a:avLst/>
          </a:prstGeom>
          <a:noFill/>
          <a:ln w="9525">
            <a:noFill/>
            <a:miter lim="800000"/>
            <a:headEnd/>
            <a:tailEnd/>
          </a:ln>
          <a:effectLst/>
        </p:spPr>
        <p:txBody>
          <a:bodyPr>
            <a:spAutoFit/>
          </a:bodyPr>
          <a:lstStyle/>
          <a:p>
            <a:pPr algn="ctr">
              <a:spcBef>
                <a:spcPct val="50000"/>
              </a:spcBef>
            </a:pPr>
            <a:r>
              <a:rPr lang="en-US"/>
              <a:t>2nd Cuneiform</a:t>
            </a:r>
          </a:p>
        </p:txBody>
      </p:sp>
      <p:sp>
        <p:nvSpPr>
          <p:cNvPr id="11281" name="Text Box 17"/>
          <p:cNvSpPr txBox="1">
            <a:spLocks noChangeArrowheads="1"/>
          </p:cNvSpPr>
          <p:nvPr/>
        </p:nvSpPr>
        <p:spPr bwMode="auto">
          <a:xfrm>
            <a:off x="7315200" y="5334000"/>
            <a:ext cx="1828800" cy="822325"/>
          </a:xfrm>
          <a:prstGeom prst="rect">
            <a:avLst/>
          </a:prstGeom>
          <a:noFill/>
          <a:ln w="9525">
            <a:noFill/>
            <a:miter lim="800000"/>
            <a:headEnd/>
            <a:tailEnd/>
          </a:ln>
          <a:effectLst/>
        </p:spPr>
        <p:txBody>
          <a:bodyPr>
            <a:spAutoFit/>
          </a:bodyPr>
          <a:lstStyle/>
          <a:p>
            <a:pPr algn="ctr">
              <a:spcBef>
                <a:spcPct val="50000"/>
              </a:spcBef>
            </a:pPr>
            <a:r>
              <a:rPr lang="en-US"/>
              <a:t>1st Cuneiform</a:t>
            </a:r>
          </a:p>
        </p:txBody>
      </p:sp>
    </p:spTree>
    <p:extLst>
      <p:ext uri="{BB962C8B-B14F-4D97-AF65-F5344CB8AC3E}">
        <p14:creationId xmlns:p14="http://schemas.microsoft.com/office/powerpoint/2010/main" val="204770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4"/>
                                        </p:tgtEl>
                                        <p:attrNameLst>
                                          <p:attrName>style.visibility</p:attrName>
                                        </p:attrNameLst>
                                      </p:cBhvr>
                                      <p:to>
                                        <p:strVal val="visible"/>
                                      </p:to>
                                    </p:set>
                                    <p:anim calcmode="lin" valueType="num">
                                      <p:cBhvr additive="base">
                                        <p:cTn id="13" dur="500" fill="hold"/>
                                        <p:tgtEl>
                                          <p:spTgt spid="11274"/>
                                        </p:tgtEl>
                                        <p:attrNameLst>
                                          <p:attrName>ppt_x</p:attrName>
                                        </p:attrNameLst>
                                      </p:cBhvr>
                                      <p:tavLst>
                                        <p:tav tm="0">
                                          <p:val>
                                            <p:strVal val="0-#ppt_w/2"/>
                                          </p:val>
                                        </p:tav>
                                        <p:tav tm="100000">
                                          <p:val>
                                            <p:strVal val="#ppt_x"/>
                                          </p:val>
                                        </p:tav>
                                      </p:tavLst>
                                    </p:anim>
                                    <p:anim calcmode="lin" valueType="num">
                                      <p:cBhvr additive="base">
                                        <p:cTn id="14"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75"/>
                                        </p:tgtEl>
                                        <p:attrNameLst>
                                          <p:attrName>style.visibility</p:attrName>
                                        </p:attrNameLst>
                                      </p:cBhvr>
                                      <p:to>
                                        <p:strVal val="visible"/>
                                      </p:to>
                                    </p:set>
                                    <p:anim calcmode="lin" valueType="num">
                                      <p:cBhvr additive="base">
                                        <p:cTn id="19" dur="500" fill="hold"/>
                                        <p:tgtEl>
                                          <p:spTgt spid="11275"/>
                                        </p:tgtEl>
                                        <p:attrNameLst>
                                          <p:attrName>ppt_x</p:attrName>
                                        </p:attrNameLst>
                                      </p:cBhvr>
                                      <p:tavLst>
                                        <p:tav tm="0">
                                          <p:val>
                                            <p:strVal val="0-#ppt_w/2"/>
                                          </p:val>
                                        </p:tav>
                                        <p:tav tm="100000">
                                          <p:val>
                                            <p:strVal val="#ppt_x"/>
                                          </p:val>
                                        </p:tav>
                                      </p:tavLst>
                                    </p:anim>
                                    <p:anim calcmode="lin" valueType="num">
                                      <p:cBhvr additive="base">
                                        <p:cTn id="20"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8"/>
                                        </p:tgtEl>
                                        <p:attrNameLst>
                                          <p:attrName>style.visibility</p:attrName>
                                        </p:attrNameLst>
                                      </p:cBhvr>
                                      <p:to>
                                        <p:strVal val="visible"/>
                                      </p:to>
                                    </p:set>
                                    <p:anim calcmode="lin" valueType="num">
                                      <p:cBhvr additive="base">
                                        <p:cTn id="25" dur="500" fill="hold"/>
                                        <p:tgtEl>
                                          <p:spTgt spid="11268"/>
                                        </p:tgtEl>
                                        <p:attrNameLst>
                                          <p:attrName>ppt_x</p:attrName>
                                        </p:attrNameLst>
                                      </p:cBhvr>
                                      <p:tavLst>
                                        <p:tav tm="0">
                                          <p:val>
                                            <p:strVal val="0-#ppt_w/2"/>
                                          </p:val>
                                        </p:tav>
                                        <p:tav tm="100000">
                                          <p:val>
                                            <p:strVal val="#ppt_x"/>
                                          </p:val>
                                        </p:tav>
                                      </p:tavLst>
                                    </p:anim>
                                    <p:anim calcmode="lin" valueType="num">
                                      <p:cBhvr additive="base">
                                        <p:cTn id="26"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76"/>
                                        </p:tgtEl>
                                        <p:attrNameLst>
                                          <p:attrName>style.visibility</p:attrName>
                                        </p:attrNameLst>
                                      </p:cBhvr>
                                      <p:to>
                                        <p:strVal val="visible"/>
                                      </p:to>
                                    </p:set>
                                    <p:anim calcmode="lin" valueType="num">
                                      <p:cBhvr additive="base">
                                        <p:cTn id="31" dur="500" fill="hold"/>
                                        <p:tgtEl>
                                          <p:spTgt spid="11276"/>
                                        </p:tgtEl>
                                        <p:attrNameLst>
                                          <p:attrName>ppt_x</p:attrName>
                                        </p:attrNameLst>
                                      </p:cBhvr>
                                      <p:tavLst>
                                        <p:tav tm="0">
                                          <p:val>
                                            <p:strVal val="0-#ppt_w/2"/>
                                          </p:val>
                                        </p:tav>
                                        <p:tav tm="100000">
                                          <p:val>
                                            <p:strVal val="#ppt_x"/>
                                          </p:val>
                                        </p:tav>
                                      </p:tavLst>
                                    </p:anim>
                                    <p:anim calcmode="lin" valueType="num">
                                      <p:cBhvr additive="base">
                                        <p:cTn id="32" dur="500" fill="hold"/>
                                        <p:tgtEl>
                                          <p:spTgt spid="1127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additive="base">
                                        <p:cTn id="37" dur="500" fill="hold"/>
                                        <p:tgtEl>
                                          <p:spTgt spid="11269"/>
                                        </p:tgtEl>
                                        <p:attrNameLst>
                                          <p:attrName>ppt_x</p:attrName>
                                        </p:attrNameLst>
                                      </p:cBhvr>
                                      <p:tavLst>
                                        <p:tav tm="0">
                                          <p:val>
                                            <p:strVal val="0-#ppt_w/2"/>
                                          </p:val>
                                        </p:tav>
                                        <p:tav tm="100000">
                                          <p:val>
                                            <p:strVal val="#ppt_x"/>
                                          </p:val>
                                        </p:tav>
                                      </p:tavLst>
                                    </p:anim>
                                    <p:anim calcmode="lin" valueType="num">
                                      <p:cBhvr additive="base">
                                        <p:cTn id="3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77"/>
                                        </p:tgtEl>
                                        <p:attrNameLst>
                                          <p:attrName>style.visibility</p:attrName>
                                        </p:attrNameLst>
                                      </p:cBhvr>
                                      <p:to>
                                        <p:strVal val="visible"/>
                                      </p:to>
                                    </p:set>
                                    <p:anim calcmode="lin" valueType="num">
                                      <p:cBhvr additive="base">
                                        <p:cTn id="43" dur="500" fill="hold"/>
                                        <p:tgtEl>
                                          <p:spTgt spid="11277"/>
                                        </p:tgtEl>
                                        <p:attrNameLst>
                                          <p:attrName>ppt_x</p:attrName>
                                        </p:attrNameLst>
                                      </p:cBhvr>
                                      <p:tavLst>
                                        <p:tav tm="0">
                                          <p:val>
                                            <p:strVal val="0-#ppt_w/2"/>
                                          </p:val>
                                        </p:tav>
                                        <p:tav tm="100000">
                                          <p:val>
                                            <p:strVal val="#ppt_x"/>
                                          </p:val>
                                        </p:tav>
                                      </p:tavLst>
                                    </p:anim>
                                    <p:anim calcmode="lin" valueType="num">
                                      <p:cBhvr additive="base">
                                        <p:cTn id="44" dur="500" fill="hold"/>
                                        <p:tgtEl>
                                          <p:spTgt spid="1127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70"/>
                                        </p:tgtEl>
                                        <p:attrNameLst>
                                          <p:attrName>style.visibility</p:attrName>
                                        </p:attrNameLst>
                                      </p:cBhvr>
                                      <p:to>
                                        <p:strVal val="visible"/>
                                      </p:to>
                                    </p:set>
                                    <p:anim calcmode="lin" valueType="num">
                                      <p:cBhvr additive="base">
                                        <p:cTn id="49" dur="500" fill="hold"/>
                                        <p:tgtEl>
                                          <p:spTgt spid="11270"/>
                                        </p:tgtEl>
                                        <p:attrNameLst>
                                          <p:attrName>ppt_x</p:attrName>
                                        </p:attrNameLst>
                                      </p:cBhvr>
                                      <p:tavLst>
                                        <p:tav tm="0">
                                          <p:val>
                                            <p:strVal val="0-#ppt_w/2"/>
                                          </p:val>
                                        </p:tav>
                                        <p:tav tm="100000">
                                          <p:val>
                                            <p:strVal val="#ppt_x"/>
                                          </p:val>
                                        </p:tav>
                                      </p:tavLst>
                                    </p:anim>
                                    <p:anim calcmode="lin" valueType="num">
                                      <p:cBhvr additive="base">
                                        <p:cTn id="50" dur="500" fill="hold"/>
                                        <p:tgtEl>
                                          <p:spTgt spid="1127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278"/>
                                        </p:tgtEl>
                                        <p:attrNameLst>
                                          <p:attrName>style.visibility</p:attrName>
                                        </p:attrNameLst>
                                      </p:cBhvr>
                                      <p:to>
                                        <p:strVal val="visible"/>
                                      </p:to>
                                    </p:set>
                                    <p:anim calcmode="lin" valueType="num">
                                      <p:cBhvr additive="base">
                                        <p:cTn id="55" dur="500" fill="hold"/>
                                        <p:tgtEl>
                                          <p:spTgt spid="11278"/>
                                        </p:tgtEl>
                                        <p:attrNameLst>
                                          <p:attrName>ppt_x</p:attrName>
                                        </p:attrNameLst>
                                      </p:cBhvr>
                                      <p:tavLst>
                                        <p:tav tm="0">
                                          <p:val>
                                            <p:strVal val="0-#ppt_w/2"/>
                                          </p:val>
                                        </p:tav>
                                        <p:tav tm="100000">
                                          <p:val>
                                            <p:strVal val="#ppt_x"/>
                                          </p:val>
                                        </p:tav>
                                      </p:tavLst>
                                    </p:anim>
                                    <p:anim calcmode="lin" valueType="num">
                                      <p:cBhvr additive="base">
                                        <p:cTn id="56" dur="500" fill="hold"/>
                                        <p:tgtEl>
                                          <p:spTgt spid="1127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271"/>
                                        </p:tgtEl>
                                        <p:attrNameLst>
                                          <p:attrName>style.visibility</p:attrName>
                                        </p:attrNameLst>
                                      </p:cBhvr>
                                      <p:to>
                                        <p:strVal val="visible"/>
                                      </p:to>
                                    </p:set>
                                    <p:anim calcmode="lin" valueType="num">
                                      <p:cBhvr additive="base">
                                        <p:cTn id="61" dur="500" fill="hold"/>
                                        <p:tgtEl>
                                          <p:spTgt spid="11271"/>
                                        </p:tgtEl>
                                        <p:attrNameLst>
                                          <p:attrName>ppt_x</p:attrName>
                                        </p:attrNameLst>
                                      </p:cBhvr>
                                      <p:tavLst>
                                        <p:tav tm="0">
                                          <p:val>
                                            <p:strVal val="0-#ppt_w/2"/>
                                          </p:val>
                                        </p:tav>
                                        <p:tav tm="100000">
                                          <p:val>
                                            <p:strVal val="#ppt_x"/>
                                          </p:val>
                                        </p:tav>
                                      </p:tavLst>
                                    </p:anim>
                                    <p:anim calcmode="lin" valueType="num">
                                      <p:cBhvr additive="base">
                                        <p:cTn id="62" dur="500" fill="hold"/>
                                        <p:tgtEl>
                                          <p:spTgt spid="1127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279"/>
                                        </p:tgtEl>
                                        <p:attrNameLst>
                                          <p:attrName>style.visibility</p:attrName>
                                        </p:attrNameLst>
                                      </p:cBhvr>
                                      <p:to>
                                        <p:strVal val="visible"/>
                                      </p:to>
                                    </p:set>
                                    <p:anim calcmode="lin" valueType="num">
                                      <p:cBhvr additive="base">
                                        <p:cTn id="67" dur="500" fill="hold"/>
                                        <p:tgtEl>
                                          <p:spTgt spid="11279"/>
                                        </p:tgtEl>
                                        <p:attrNameLst>
                                          <p:attrName>ppt_x</p:attrName>
                                        </p:attrNameLst>
                                      </p:cBhvr>
                                      <p:tavLst>
                                        <p:tav tm="0">
                                          <p:val>
                                            <p:strVal val="0-#ppt_w/2"/>
                                          </p:val>
                                        </p:tav>
                                        <p:tav tm="100000">
                                          <p:val>
                                            <p:strVal val="#ppt_x"/>
                                          </p:val>
                                        </p:tav>
                                      </p:tavLst>
                                    </p:anim>
                                    <p:anim calcmode="lin" valueType="num">
                                      <p:cBhvr additive="base">
                                        <p:cTn id="68"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1272"/>
                                        </p:tgtEl>
                                        <p:attrNameLst>
                                          <p:attrName>style.visibility</p:attrName>
                                        </p:attrNameLst>
                                      </p:cBhvr>
                                      <p:to>
                                        <p:strVal val="visible"/>
                                      </p:to>
                                    </p:set>
                                    <p:anim calcmode="lin" valueType="num">
                                      <p:cBhvr additive="base">
                                        <p:cTn id="73" dur="500" fill="hold"/>
                                        <p:tgtEl>
                                          <p:spTgt spid="11272"/>
                                        </p:tgtEl>
                                        <p:attrNameLst>
                                          <p:attrName>ppt_x</p:attrName>
                                        </p:attrNameLst>
                                      </p:cBhvr>
                                      <p:tavLst>
                                        <p:tav tm="0">
                                          <p:val>
                                            <p:strVal val="0-#ppt_w/2"/>
                                          </p:val>
                                        </p:tav>
                                        <p:tav tm="100000">
                                          <p:val>
                                            <p:strVal val="#ppt_x"/>
                                          </p:val>
                                        </p:tav>
                                      </p:tavLst>
                                    </p:anim>
                                    <p:anim calcmode="lin" valueType="num">
                                      <p:cBhvr additive="base">
                                        <p:cTn id="74"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1280"/>
                                        </p:tgtEl>
                                        <p:attrNameLst>
                                          <p:attrName>style.visibility</p:attrName>
                                        </p:attrNameLst>
                                      </p:cBhvr>
                                      <p:to>
                                        <p:strVal val="visible"/>
                                      </p:to>
                                    </p:set>
                                    <p:anim calcmode="lin" valueType="num">
                                      <p:cBhvr additive="base">
                                        <p:cTn id="79" dur="500" fill="hold"/>
                                        <p:tgtEl>
                                          <p:spTgt spid="11280"/>
                                        </p:tgtEl>
                                        <p:attrNameLst>
                                          <p:attrName>ppt_x</p:attrName>
                                        </p:attrNameLst>
                                      </p:cBhvr>
                                      <p:tavLst>
                                        <p:tav tm="0">
                                          <p:val>
                                            <p:strVal val="0-#ppt_w/2"/>
                                          </p:val>
                                        </p:tav>
                                        <p:tav tm="100000">
                                          <p:val>
                                            <p:strVal val="#ppt_x"/>
                                          </p:val>
                                        </p:tav>
                                      </p:tavLst>
                                    </p:anim>
                                    <p:anim calcmode="lin" valueType="num">
                                      <p:cBhvr additive="base">
                                        <p:cTn id="80"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1273"/>
                                        </p:tgtEl>
                                        <p:attrNameLst>
                                          <p:attrName>style.visibility</p:attrName>
                                        </p:attrNameLst>
                                      </p:cBhvr>
                                      <p:to>
                                        <p:strVal val="visible"/>
                                      </p:to>
                                    </p:set>
                                    <p:anim calcmode="lin" valueType="num">
                                      <p:cBhvr additive="base">
                                        <p:cTn id="85" dur="500" fill="hold"/>
                                        <p:tgtEl>
                                          <p:spTgt spid="11273"/>
                                        </p:tgtEl>
                                        <p:attrNameLst>
                                          <p:attrName>ppt_x</p:attrName>
                                        </p:attrNameLst>
                                      </p:cBhvr>
                                      <p:tavLst>
                                        <p:tav tm="0">
                                          <p:val>
                                            <p:strVal val="0-#ppt_w/2"/>
                                          </p:val>
                                        </p:tav>
                                        <p:tav tm="100000">
                                          <p:val>
                                            <p:strVal val="#ppt_x"/>
                                          </p:val>
                                        </p:tav>
                                      </p:tavLst>
                                    </p:anim>
                                    <p:anim calcmode="lin" valueType="num">
                                      <p:cBhvr additive="base">
                                        <p:cTn id="86"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1281"/>
                                        </p:tgtEl>
                                        <p:attrNameLst>
                                          <p:attrName>style.visibility</p:attrName>
                                        </p:attrNameLst>
                                      </p:cBhvr>
                                      <p:to>
                                        <p:strVal val="visible"/>
                                      </p:to>
                                    </p:set>
                                    <p:anim calcmode="lin" valueType="num">
                                      <p:cBhvr additive="base">
                                        <p:cTn id="91" dur="500" fill="hold"/>
                                        <p:tgtEl>
                                          <p:spTgt spid="11281"/>
                                        </p:tgtEl>
                                        <p:attrNameLst>
                                          <p:attrName>ppt_x</p:attrName>
                                        </p:attrNameLst>
                                      </p:cBhvr>
                                      <p:tavLst>
                                        <p:tav tm="0">
                                          <p:val>
                                            <p:strVal val="0-#ppt_w/2"/>
                                          </p:val>
                                        </p:tav>
                                        <p:tav tm="100000">
                                          <p:val>
                                            <p:strVal val="#ppt_x"/>
                                          </p:val>
                                        </p:tav>
                                      </p:tavLst>
                                    </p:anim>
                                    <p:anim calcmode="lin" valueType="num">
                                      <p:cBhvr additive="base">
                                        <p:cTn id="92" dur="500" fill="hold"/>
                                        <p:tgtEl>
                                          <p:spTgt spid="112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nimBg="1"/>
      <p:bldP spid="11269" grpId="0" animBg="1"/>
      <p:bldP spid="11270" grpId="0" animBg="1"/>
      <p:bldP spid="11271" grpId="0" animBg="1"/>
      <p:bldP spid="11272" grpId="0" animBg="1"/>
      <p:bldP spid="11273" grpId="0" animBg="1"/>
      <p:bldP spid="11274" grpId="0" animBg="1"/>
      <p:bldP spid="11275" grpId="0" autoUpdateAnimBg="0"/>
      <p:bldP spid="11276" grpId="0" autoUpdateAnimBg="0"/>
      <p:bldP spid="11277" grpId="0" autoUpdateAnimBg="0"/>
      <p:bldP spid="11278" grpId="0" autoUpdateAnimBg="0"/>
      <p:bldP spid="11279" grpId="0" autoUpdateAnimBg="0"/>
      <p:bldP spid="11280" grpId="0" autoUpdateAnimBg="0"/>
      <p:bldP spid="1128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Bones Of the Upper Extremities.</a:t>
            </a:r>
            <a:endParaRPr lang="en-US" dirty="0"/>
          </a:p>
        </p:txBody>
      </p:sp>
      <p:sp>
        <p:nvSpPr>
          <p:cNvPr id="3" name="Content Placeholder 2"/>
          <p:cNvSpPr>
            <a:spLocks noGrp="1"/>
          </p:cNvSpPr>
          <p:nvPr>
            <p:ph idx="1"/>
          </p:nvPr>
        </p:nvSpPr>
        <p:spPr/>
        <p:txBody>
          <a:bodyPr>
            <a:normAutofit lnSpcReduction="10000"/>
          </a:bodyPr>
          <a:lstStyle/>
          <a:p>
            <a:r>
              <a:rPr lang="en-US" dirty="0" err="1" smtClean="0"/>
              <a:t>Humerus</a:t>
            </a:r>
            <a:r>
              <a:rPr lang="en-US" dirty="0" smtClean="0"/>
              <a:t>	</a:t>
            </a:r>
          </a:p>
          <a:p>
            <a:r>
              <a:rPr lang="en-US" dirty="0" smtClean="0"/>
              <a:t>Scapula </a:t>
            </a:r>
          </a:p>
          <a:p>
            <a:r>
              <a:rPr lang="en-US" dirty="0" smtClean="0"/>
              <a:t>Clavicle</a:t>
            </a:r>
          </a:p>
          <a:p>
            <a:r>
              <a:rPr lang="en-US" dirty="0" smtClean="0"/>
              <a:t>Radius</a:t>
            </a:r>
          </a:p>
          <a:p>
            <a:r>
              <a:rPr lang="en-US" dirty="0" err="1" smtClean="0"/>
              <a:t>Ulnu</a:t>
            </a:r>
            <a:endParaRPr lang="en-US" dirty="0" smtClean="0"/>
          </a:p>
          <a:p>
            <a:r>
              <a:rPr lang="en-US" dirty="0" err="1" smtClean="0"/>
              <a:t>Carples</a:t>
            </a:r>
            <a:endParaRPr lang="en-US" dirty="0" smtClean="0"/>
          </a:p>
          <a:p>
            <a:r>
              <a:rPr lang="en-US" dirty="0" err="1" smtClean="0"/>
              <a:t>Metacarples</a:t>
            </a:r>
            <a:r>
              <a:rPr lang="en-US" dirty="0" smtClean="0"/>
              <a:t> </a:t>
            </a:r>
          </a:p>
          <a:p>
            <a:r>
              <a:rPr lang="en-US" dirty="0" err="1" smtClean="0"/>
              <a:t>Phalangees</a:t>
            </a:r>
            <a:r>
              <a:rPr lang="en-US" dirty="0" smtClean="0"/>
              <a:t>.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Posterior Scapula</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14" name="Text Box 18"/>
          <p:cNvSpPr txBox="1">
            <a:spLocks noChangeArrowheads="1"/>
          </p:cNvSpPr>
          <p:nvPr/>
        </p:nvSpPr>
        <p:spPr bwMode="auto">
          <a:xfrm>
            <a:off x="5486400" y="5181600"/>
            <a:ext cx="3200400" cy="457200"/>
          </a:xfrm>
          <a:prstGeom prst="rect">
            <a:avLst/>
          </a:prstGeom>
          <a:noFill/>
          <a:ln w="9525">
            <a:noFill/>
            <a:miter lim="800000"/>
            <a:headEnd/>
            <a:tailEnd/>
          </a:ln>
          <a:effectLst/>
        </p:spPr>
        <p:txBody>
          <a:bodyPr>
            <a:spAutoFit/>
          </a:bodyPr>
          <a:lstStyle/>
          <a:p>
            <a:pPr>
              <a:spcBef>
                <a:spcPct val="50000"/>
              </a:spcBef>
            </a:pPr>
            <a:r>
              <a:rPr lang="en-US" dirty="0" err="1"/>
              <a:t>Infraspinous</a:t>
            </a:r>
            <a:r>
              <a:rPr lang="en-US" dirty="0"/>
              <a:t> </a:t>
            </a:r>
            <a:r>
              <a:rPr lang="en-US" dirty="0" err="1"/>
              <a:t>Fossa</a:t>
            </a:r>
            <a:endParaRPr lang="en-US" dirty="0"/>
          </a:p>
        </p:txBody>
      </p:sp>
      <p:sp>
        <p:nvSpPr>
          <p:cNvPr id="15" name="Text Box 19"/>
          <p:cNvSpPr txBox="1">
            <a:spLocks noChangeArrowheads="1"/>
          </p:cNvSpPr>
          <p:nvPr/>
        </p:nvSpPr>
        <p:spPr bwMode="auto">
          <a:xfrm>
            <a:off x="5715000" y="3733800"/>
            <a:ext cx="3124200" cy="457200"/>
          </a:xfrm>
          <a:prstGeom prst="rect">
            <a:avLst/>
          </a:prstGeom>
          <a:noFill/>
          <a:ln w="9525">
            <a:noFill/>
            <a:miter lim="800000"/>
            <a:headEnd/>
            <a:tailEnd/>
          </a:ln>
          <a:effectLst/>
        </p:spPr>
        <p:txBody>
          <a:bodyPr>
            <a:spAutoFit/>
          </a:bodyPr>
          <a:lstStyle/>
          <a:p>
            <a:pPr>
              <a:spcBef>
                <a:spcPct val="50000"/>
              </a:spcBef>
            </a:pPr>
            <a:r>
              <a:rPr lang="en-US" dirty="0" err="1"/>
              <a:t>Acromion</a:t>
            </a:r>
            <a:endParaRPr lang="en-US" dirty="0"/>
          </a:p>
        </p:txBody>
      </p:sp>
      <p:sp>
        <p:nvSpPr>
          <p:cNvPr id="16" name="Text Box 20"/>
          <p:cNvSpPr txBox="1">
            <a:spLocks noChangeArrowheads="1"/>
          </p:cNvSpPr>
          <p:nvPr/>
        </p:nvSpPr>
        <p:spPr bwMode="auto">
          <a:xfrm>
            <a:off x="6096000" y="2971800"/>
            <a:ext cx="2590800" cy="457200"/>
          </a:xfrm>
          <a:prstGeom prst="rect">
            <a:avLst/>
          </a:prstGeom>
          <a:noFill/>
          <a:ln w="9525">
            <a:noFill/>
            <a:miter lim="800000"/>
            <a:headEnd/>
            <a:tailEnd/>
          </a:ln>
          <a:effectLst/>
        </p:spPr>
        <p:txBody>
          <a:bodyPr>
            <a:spAutoFit/>
          </a:bodyPr>
          <a:lstStyle/>
          <a:p>
            <a:pPr>
              <a:spcBef>
                <a:spcPct val="50000"/>
              </a:spcBef>
            </a:pPr>
            <a:r>
              <a:rPr lang="en-US" dirty="0"/>
              <a:t>Scapular Spine</a:t>
            </a:r>
          </a:p>
        </p:txBody>
      </p:sp>
      <p:sp>
        <p:nvSpPr>
          <p:cNvPr id="17" name="Text Box 21"/>
          <p:cNvSpPr txBox="1">
            <a:spLocks noChangeArrowheads="1"/>
          </p:cNvSpPr>
          <p:nvPr/>
        </p:nvSpPr>
        <p:spPr bwMode="auto">
          <a:xfrm>
            <a:off x="5486400" y="2057400"/>
            <a:ext cx="3657600" cy="369332"/>
          </a:xfrm>
          <a:prstGeom prst="rect">
            <a:avLst/>
          </a:prstGeom>
          <a:noFill/>
          <a:ln w="9525">
            <a:noFill/>
            <a:miter lim="800000"/>
            <a:headEnd/>
            <a:tailEnd/>
          </a:ln>
          <a:effectLst/>
        </p:spPr>
        <p:txBody>
          <a:bodyPr wrap="square">
            <a:spAutoFit/>
          </a:bodyPr>
          <a:lstStyle/>
          <a:p>
            <a:pPr>
              <a:spcBef>
                <a:spcPct val="50000"/>
              </a:spcBef>
            </a:pPr>
            <a:r>
              <a:rPr lang="en-US" dirty="0" err="1"/>
              <a:t>Supraspinous</a:t>
            </a:r>
            <a:r>
              <a:rPr lang="en-US" dirty="0"/>
              <a:t> </a:t>
            </a:r>
            <a:r>
              <a:rPr lang="en-US" dirty="0" err="1"/>
              <a:t>Fossa</a:t>
            </a:r>
            <a:endParaRPr lang="en-US" dirty="0"/>
          </a:p>
        </p:txBody>
      </p:sp>
      <p:pic>
        <p:nvPicPr>
          <p:cNvPr id="18" name="Picture 22" descr="A:\MVC-005S.JPG"/>
          <p:cNvPicPr>
            <a:picLocks noChangeAspect="1" noChangeArrowheads="1"/>
          </p:cNvPicPr>
          <p:nvPr/>
        </p:nvPicPr>
        <p:blipFill>
          <a:blip r:embed="rId2"/>
          <a:srcRect/>
          <a:stretch>
            <a:fillRect/>
          </a:stretch>
        </p:blipFill>
        <p:spPr bwMode="auto">
          <a:xfrm>
            <a:off x="1219200" y="2362200"/>
            <a:ext cx="3656013" cy="2741613"/>
          </a:xfrm>
          <a:prstGeom prst="rect">
            <a:avLst/>
          </a:prstGeom>
          <a:noFill/>
        </p:spPr>
      </p:pic>
      <p:sp>
        <p:nvSpPr>
          <p:cNvPr id="19" name="Line 23"/>
          <p:cNvSpPr>
            <a:spLocks noChangeShapeType="1"/>
          </p:cNvSpPr>
          <p:nvPr/>
        </p:nvSpPr>
        <p:spPr bwMode="auto">
          <a:xfrm flipH="1">
            <a:off x="3276600" y="2667000"/>
            <a:ext cx="1981200" cy="1524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20" name="Line 24"/>
          <p:cNvSpPr>
            <a:spLocks noChangeShapeType="1"/>
          </p:cNvSpPr>
          <p:nvPr/>
        </p:nvSpPr>
        <p:spPr bwMode="auto">
          <a:xfrm flipH="1" flipV="1">
            <a:off x="3200400" y="3048000"/>
            <a:ext cx="2819400" cy="762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21" name="Line 26"/>
          <p:cNvSpPr>
            <a:spLocks noChangeShapeType="1"/>
          </p:cNvSpPr>
          <p:nvPr/>
        </p:nvSpPr>
        <p:spPr bwMode="auto">
          <a:xfrm flipH="1" flipV="1">
            <a:off x="2057400" y="3352800"/>
            <a:ext cx="3276600" cy="5334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22" name="Line 27"/>
          <p:cNvSpPr>
            <a:spLocks noChangeShapeType="1"/>
          </p:cNvSpPr>
          <p:nvPr/>
        </p:nvSpPr>
        <p:spPr bwMode="auto">
          <a:xfrm flipH="1" flipV="1">
            <a:off x="3505200" y="3886200"/>
            <a:ext cx="2133600" cy="13716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23" name="Text Box 28"/>
          <p:cNvSpPr txBox="1">
            <a:spLocks noChangeArrowheads="1"/>
          </p:cNvSpPr>
          <p:nvPr/>
        </p:nvSpPr>
        <p:spPr bwMode="auto">
          <a:xfrm>
            <a:off x="381000" y="3048000"/>
            <a:ext cx="3429000" cy="457200"/>
          </a:xfrm>
          <a:prstGeom prst="rect">
            <a:avLst/>
          </a:prstGeom>
          <a:noFill/>
          <a:ln w="9525">
            <a:noFill/>
            <a:miter lim="800000"/>
            <a:headEnd/>
            <a:tailEnd/>
          </a:ln>
          <a:effectLst/>
        </p:spPr>
        <p:txBody>
          <a:bodyPr>
            <a:spAutoFit/>
          </a:bodyPr>
          <a:lstStyle/>
          <a:p>
            <a:pPr algn="ctr">
              <a:spcBef>
                <a:spcPct val="50000"/>
              </a:spcBef>
            </a:pPr>
            <a:r>
              <a:rPr lang="en-US" b="1"/>
              <a:t>Scapula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0-#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P spid="16" grpId="0" autoUpdateAnimBg="0"/>
      <p:bldP spid="17" grpId="0" autoUpdateAnimBg="0"/>
      <p:bldP spid="19" grpId="0" animBg="1"/>
      <p:bldP spid="20" grpId="0" animBg="1"/>
      <p:bldP spid="21" grpId="0" animBg="1"/>
      <p:bldP spid="22" grpId="0" animBg="1"/>
      <p:bldP spid="2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Skull</a:t>
            </a:r>
            <a:endParaRPr lang="en-US" dirty="0"/>
          </a:p>
        </p:txBody>
      </p:sp>
      <p:sp>
        <p:nvSpPr>
          <p:cNvPr id="3" name="Content Placeholder 2"/>
          <p:cNvSpPr>
            <a:spLocks noGrp="1"/>
          </p:cNvSpPr>
          <p:nvPr>
            <p:ph idx="1"/>
          </p:nvPr>
        </p:nvSpPr>
        <p:spPr/>
        <p:txBody>
          <a:bodyPr/>
          <a:lstStyle/>
          <a:p>
            <a:r>
              <a:rPr lang="en-US" b="1" dirty="0"/>
              <a:t>Skull 	         29 bones</a:t>
            </a:r>
          </a:p>
          <a:p>
            <a:r>
              <a:rPr lang="en-US" b="1" dirty="0"/>
              <a:t>Cranium		8</a:t>
            </a:r>
          </a:p>
          <a:p>
            <a:r>
              <a:rPr lang="en-US" b="1" dirty="0"/>
              <a:t>      </a:t>
            </a:r>
            <a:r>
              <a:rPr lang="en-US" dirty="0"/>
              <a:t>Occipital	1</a:t>
            </a:r>
          </a:p>
          <a:p>
            <a:r>
              <a:rPr lang="en-US" dirty="0"/>
              <a:t>	Temporal	2</a:t>
            </a:r>
          </a:p>
          <a:p>
            <a:r>
              <a:rPr lang="en-US" dirty="0"/>
              <a:t>	Frontal	1</a:t>
            </a:r>
          </a:p>
          <a:p>
            <a:r>
              <a:rPr lang="en-US" dirty="0"/>
              <a:t>	Parietal	2</a:t>
            </a:r>
          </a:p>
          <a:p>
            <a:pPr marL="457200" lvl="1" indent="0">
              <a:buNone/>
            </a:pPr>
            <a:r>
              <a:rPr lang="en-US" dirty="0"/>
              <a:t>	Sphenoid	2	</a:t>
            </a:r>
            <a:r>
              <a:rPr lang="en-US" sz="2400" dirty="0"/>
              <a:t>Butterfly shaped or winged shaped</a:t>
            </a:r>
          </a:p>
          <a:p>
            <a:endParaRPr lang="en-US" dirty="0"/>
          </a:p>
          <a:p>
            <a:endParaRPr lang="en-US" dirty="0"/>
          </a:p>
        </p:txBody>
      </p:sp>
    </p:spTree>
    <p:extLst>
      <p:ext uri="{BB962C8B-B14F-4D97-AF65-F5344CB8AC3E}">
        <p14:creationId xmlns:p14="http://schemas.microsoft.com/office/powerpoint/2010/main" val="1894151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Anterior Scapula</a:t>
            </a:r>
            <a:endParaRPr lang="en-US" dirty="0"/>
          </a:p>
        </p:txBody>
      </p:sp>
      <p:pic>
        <p:nvPicPr>
          <p:cNvPr id="4" name="Picture 2" descr="A:\MVC-003S.JPG"/>
          <p:cNvPicPr>
            <a:picLocks noGrp="1" noChangeAspect="1" noChangeArrowheads="1"/>
          </p:cNvPicPr>
          <p:nvPr>
            <p:ph idx="1"/>
          </p:nvPr>
        </p:nvPicPr>
        <p:blipFill>
          <a:blip r:embed="rId2"/>
          <a:srcRect/>
          <a:stretch>
            <a:fillRect/>
          </a:stretch>
        </p:blipFill>
        <p:spPr bwMode="auto">
          <a:xfrm>
            <a:off x="381000" y="1600200"/>
            <a:ext cx="6034617" cy="4525963"/>
          </a:xfrm>
          <a:prstGeom prst="rect">
            <a:avLst/>
          </a:prstGeom>
          <a:noFill/>
        </p:spPr>
      </p:pic>
      <p:sp>
        <p:nvSpPr>
          <p:cNvPr id="5" name="Rectangle 4"/>
          <p:cNvSpPr/>
          <p:nvPr/>
        </p:nvSpPr>
        <p:spPr>
          <a:xfrm>
            <a:off x="6629400" y="2514600"/>
            <a:ext cx="1770869" cy="369332"/>
          </a:xfrm>
          <a:prstGeom prst="rect">
            <a:avLst/>
          </a:prstGeom>
        </p:spPr>
        <p:txBody>
          <a:bodyPr wrap="none">
            <a:spAutoFit/>
          </a:bodyPr>
          <a:lstStyle/>
          <a:p>
            <a:pPr>
              <a:spcBef>
                <a:spcPct val="50000"/>
              </a:spcBef>
            </a:pPr>
            <a:r>
              <a:rPr lang="en-US" dirty="0" err="1" smtClean="0"/>
              <a:t>Coracoid</a:t>
            </a:r>
            <a:r>
              <a:rPr lang="en-US" dirty="0" smtClean="0"/>
              <a:t> Process</a:t>
            </a:r>
            <a:endParaRPr lang="en-US" dirty="0"/>
          </a:p>
        </p:txBody>
      </p:sp>
      <p:sp>
        <p:nvSpPr>
          <p:cNvPr id="7" name="Line 8"/>
          <p:cNvSpPr>
            <a:spLocks noChangeShapeType="1"/>
          </p:cNvSpPr>
          <p:nvPr/>
        </p:nvSpPr>
        <p:spPr bwMode="auto">
          <a:xfrm flipH="1" flipV="1">
            <a:off x="4572000" y="1981200"/>
            <a:ext cx="2057400" cy="7620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8" name="Rectangle 7"/>
          <p:cNvSpPr/>
          <p:nvPr/>
        </p:nvSpPr>
        <p:spPr>
          <a:xfrm>
            <a:off x="6705600" y="3124200"/>
            <a:ext cx="1538563" cy="369332"/>
          </a:xfrm>
          <a:prstGeom prst="rect">
            <a:avLst/>
          </a:prstGeom>
        </p:spPr>
        <p:txBody>
          <a:bodyPr wrap="none">
            <a:spAutoFit/>
          </a:bodyPr>
          <a:lstStyle/>
          <a:p>
            <a:pPr>
              <a:spcBef>
                <a:spcPct val="50000"/>
              </a:spcBef>
            </a:pPr>
            <a:r>
              <a:rPr lang="en-US" dirty="0" err="1" smtClean="0"/>
              <a:t>Glenoid</a:t>
            </a:r>
            <a:r>
              <a:rPr lang="en-US" dirty="0" smtClean="0"/>
              <a:t> Cavity</a:t>
            </a:r>
            <a:endParaRPr lang="en-US" dirty="0"/>
          </a:p>
        </p:txBody>
      </p:sp>
      <p:sp>
        <p:nvSpPr>
          <p:cNvPr id="9" name="Line 8"/>
          <p:cNvSpPr>
            <a:spLocks noChangeShapeType="1"/>
          </p:cNvSpPr>
          <p:nvPr/>
        </p:nvSpPr>
        <p:spPr bwMode="auto">
          <a:xfrm flipH="1" flipV="1">
            <a:off x="4495800" y="2590800"/>
            <a:ext cx="2057400" cy="7620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10" name="Rectangle 9"/>
          <p:cNvSpPr/>
          <p:nvPr/>
        </p:nvSpPr>
        <p:spPr>
          <a:xfrm>
            <a:off x="6629400" y="4419600"/>
            <a:ext cx="1884042" cy="369332"/>
          </a:xfrm>
          <a:prstGeom prst="rect">
            <a:avLst/>
          </a:prstGeom>
        </p:spPr>
        <p:txBody>
          <a:bodyPr wrap="none">
            <a:spAutoFit/>
          </a:bodyPr>
          <a:lstStyle/>
          <a:p>
            <a:pPr>
              <a:spcBef>
                <a:spcPct val="50000"/>
              </a:spcBef>
            </a:pPr>
            <a:r>
              <a:rPr lang="en-US" dirty="0" err="1" smtClean="0"/>
              <a:t>Subscapular</a:t>
            </a:r>
            <a:r>
              <a:rPr lang="en-US" dirty="0" smtClean="0"/>
              <a:t> </a:t>
            </a:r>
            <a:r>
              <a:rPr lang="en-US" dirty="0" err="1" smtClean="0"/>
              <a:t>Fossa</a:t>
            </a:r>
            <a:endParaRPr lang="en-US" dirty="0"/>
          </a:p>
        </p:txBody>
      </p:sp>
      <p:sp>
        <p:nvSpPr>
          <p:cNvPr id="11" name="Line 8"/>
          <p:cNvSpPr>
            <a:spLocks noChangeShapeType="1"/>
          </p:cNvSpPr>
          <p:nvPr/>
        </p:nvSpPr>
        <p:spPr bwMode="auto">
          <a:xfrm flipH="1" flipV="1">
            <a:off x="3352800" y="3581400"/>
            <a:ext cx="3276600" cy="1066800"/>
          </a:xfrm>
          <a:prstGeom prst="line">
            <a:avLst/>
          </a:prstGeom>
          <a:noFill/>
          <a:ln w="9525">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VC-002S.JPG"/>
          <p:cNvPicPr>
            <a:picLocks noChangeAspect="1" noChangeArrowheads="1"/>
          </p:cNvPicPr>
          <p:nvPr/>
        </p:nvPicPr>
        <p:blipFill>
          <a:blip r:embed="rId2"/>
          <a:srcRect l="11250" t="13300" r="5025" b="33299"/>
          <a:stretch>
            <a:fillRect/>
          </a:stretch>
        </p:blipFill>
        <p:spPr bwMode="auto">
          <a:xfrm>
            <a:off x="685800" y="2819400"/>
            <a:ext cx="6216650" cy="2973388"/>
          </a:xfrm>
          <a:prstGeom prst="rect">
            <a:avLst/>
          </a:prstGeom>
          <a:noFill/>
        </p:spPr>
      </p:pic>
      <p:sp>
        <p:nvSpPr>
          <p:cNvPr id="5" name="Line 4"/>
          <p:cNvSpPr>
            <a:spLocks noChangeShapeType="1"/>
          </p:cNvSpPr>
          <p:nvPr/>
        </p:nvSpPr>
        <p:spPr bwMode="auto">
          <a:xfrm flipH="1">
            <a:off x="1828800" y="3429000"/>
            <a:ext cx="5181600" cy="10668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6" name="Line 5"/>
          <p:cNvSpPr>
            <a:spLocks noChangeShapeType="1"/>
          </p:cNvSpPr>
          <p:nvPr/>
        </p:nvSpPr>
        <p:spPr bwMode="auto">
          <a:xfrm flipH="1">
            <a:off x="6096000" y="4038600"/>
            <a:ext cx="914400" cy="2286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7" name="Line 6"/>
          <p:cNvSpPr>
            <a:spLocks noChangeShapeType="1"/>
          </p:cNvSpPr>
          <p:nvPr/>
        </p:nvSpPr>
        <p:spPr bwMode="auto">
          <a:xfrm flipH="1" flipV="1">
            <a:off x="5181600" y="4876800"/>
            <a:ext cx="1752600" cy="4572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8" name="Text Box 7"/>
          <p:cNvSpPr txBox="1">
            <a:spLocks noChangeArrowheads="1"/>
          </p:cNvSpPr>
          <p:nvPr/>
        </p:nvSpPr>
        <p:spPr bwMode="auto">
          <a:xfrm>
            <a:off x="7086600" y="2895600"/>
            <a:ext cx="1447800" cy="822325"/>
          </a:xfrm>
          <a:prstGeom prst="rect">
            <a:avLst/>
          </a:prstGeom>
          <a:noFill/>
          <a:ln w="9525">
            <a:noFill/>
            <a:miter lim="800000"/>
            <a:headEnd/>
            <a:tailEnd/>
          </a:ln>
          <a:effectLst/>
        </p:spPr>
        <p:txBody>
          <a:bodyPr>
            <a:spAutoFit/>
          </a:bodyPr>
          <a:lstStyle/>
          <a:p>
            <a:pPr>
              <a:spcBef>
                <a:spcPct val="50000"/>
              </a:spcBef>
            </a:pPr>
            <a:r>
              <a:rPr lang="en-US"/>
              <a:t>Sternal End</a:t>
            </a:r>
          </a:p>
        </p:txBody>
      </p:sp>
      <p:sp>
        <p:nvSpPr>
          <p:cNvPr id="9" name="Text Box 8"/>
          <p:cNvSpPr txBox="1">
            <a:spLocks noChangeArrowheads="1"/>
          </p:cNvSpPr>
          <p:nvPr/>
        </p:nvSpPr>
        <p:spPr bwMode="auto">
          <a:xfrm>
            <a:off x="7086600" y="3810000"/>
            <a:ext cx="1600200" cy="822325"/>
          </a:xfrm>
          <a:prstGeom prst="rect">
            <a:avLst/>
          </a:prstGeom>
          <a:noFill/>
          <a:ln w="9525">
            <a:noFill/>
            <a:miter lim="800000"/>
            <a:headEnd/>
            <a:tailEnd/>
          </a:ln>
          <a:effectLst/>
        </p:spPr>
        <p:txBody>
          <a:bodyPr>
            <a:spAutoFit/>
          </a:bodyPr>
          <a:lstStyle/>
          <a:p>
            <a:pPr>
              <a:spcBef>
                <a:spcPct val="50000"/>
              </a:spcBef>
            </a:pPr>
            <a:r>
              <a:rPr lang="en-US"/>
              <a:t>Acromial End</a:t>
            </a:r>
          </a:p>
        </p:txBody>
      </p:sp>
      <p:sp>
        <p:nvSpPr>
          <p:cNvPr id="10" name="Text Box 9"/>
          <p:cNvSpPr txBox="1">
            <a:spLocks noChangeArrowheads="1"/>
          </p:cNvSpPr>
          <p:nvPr/>
        </p:nvSpPr>
        <p:spPr bwMode="auto">
          <a:xfrm>
            <a:off x="7086600" y="5029200"/>
            <a:ext cx="1905000" cy="822325"/>
          </a:xfrm>
          <a:prstGeom prst="rect">
            <a:avLst/>
          </a:prstGeom>
          <a:noFill/>
          <a:ln w="9525">
            <a:noFill/>
            <a:miter lim="800000"/>
            <a:headEnd/>
            <a:tailEnd/>
          </a:ln>
          <a:effectLst/>
        </p:spPr>
        <p:txBody>
          <a:bodyPr>
            <a:spAutoFit/>
          </a:bodyPr>
          <a:lstStyle/>
          <a:p>
            <a:pPr>
              <a:spcBef>
                <a:spcPct val="50000"/>
              </a:spcBef>
            </a:pPr>
            <a:r>
              <a:rPr lang="en-US"/>
              <a:t>Conoid Tubercle</a:t>
            </a:r>
          </a:p>
        </p:txBody>
      </p:sp>
      <p:sp>
        <p:nvSpPr>
          <p:cNvPr id="12" name="Text Box 10"/>
          <p:cNvSpPr txBox="1">
            <a:spLocks noGrp="1" noChangeArrowheads="1"/>
          </p:cNvSpPr>
          <p:nvPr>
            <p:ph type="title"/>
          </p:nvPr>
        </p:nvSpPr>
        <p:spPr bwMode="auto">
          <a:prstGeom prst="rect">
            <a:avLst/>
          </a:prstGeom>
          <a:noFill/>
          <a:ln w="9525">
            <a:noFill/>
            <a:miter lim="800000"/>
            <a:headEnd/>
            <a:tailEnd/>
          </a:ln>
          <a:effectLst/>
        </p:spPr>
        <p:txBody>
          <a:bodyPr>
            <a:spAutoFit/>
          </a:bodyPr>
          <a:lstStyle/>
          <a:p>
            <a:pPr>
              <a:spcBef>
                <a:spcPct val="50000"/>
              </a:spcBef>
            </a:pPr>
            <a:r>
              <a:rPr lang="en-US" b="1" dirty="0"/>
              <a:t>Clavicle (inferior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utoUpdateAnimBg="0"/>
      <p:bldP spid="9" grpId="0" autoUpdateAnimBg="0"/>
      <p:bldP spid="10" grpId="0" autoUpdateAnimBg="0"/>
      <p:bldP spid="1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Humerus</a:t>
            </a:r>
            <a:r>
              <a:rPr lang="en-US" dirty="0" smtClean="0"/>
              <a:t> – Anterior View</a:t>
            </a:r>
            <a:endParaRPr lang="en-US" dirty="0"/>
          </a:p>
        </p:txBody>
      </p:sp>
      <p:pic>
        <p:nvPicPr>
          <p:cNvPr id="4" name="Picture 2" descr="A:\MVC-009S.JPG"/>
          <p:cNvPicPr>
            <a:picLocks noChangeAspect="1" noChangeArrowheads="1"/>
          </p:cNvPicPr>
          <p:nvPr/>
        </p:nvPicPr>
        <p:blipFill>
          <a:blip r:embed="rId2"/>
          <a:srcRect l="4649" t="25000" r="6375" b="16701"/>
          <a:stretch>
            <a:fillRect/>
          </a:stretch>
        </p:blipFill>
        <p:spPr bwMode="auto">
          <a:xfrm>
            <a:off x="457200" y="2819400"/>
            <a:ext cx="6783387" cy="3335337"/>
          </a:xfrm>
          <a:prstGeom prst="rect">
            <a:avLst/>
          </a:prstGeom>
          <a:noFill/>
        </p:spPr>
      </p:pic>
      <p:sp>
        <p:nvSpPr>
          <p:cNvPr id="6" name="Line 4"/>
          <p:cNvSpPr>
            <a:spLocks noChangeShapeType="1"/>
          </p:cNvSpPr>
          <p:nvPr/>
        </p:nvSpPr>
        <p:spPr bwMode="auto">
          <a:xfrm>
            <a:off x="838200" y="2514600"/>
            <a:ext cx="304800" cy="16764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7" name="Line 6"/>
          <p:cNvSpPr>
            <a:spLocks noChangeShapeType="1"/>
          </p:cNvSpPr>
          <p:nvPr/>
        </p:nvSpPr>
        <p:spPr bwMode="auto">
          <a:xfrm flipH="1">
            <a:off x="1524000" y="2133600"/>
            <a:ext cx="1981200" cy="23622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8" name="Line 8"/>
          <p:cNvSpPr>
            <a:spLocks noChangeShapeType="1"/>
          </p:cNvSpPr>
          <p:nvPr/>
        </p:nvSpPr>
        <p:spPr bwMode="auto">
          <a:xfrm flipV="1">
            <a:off x="1295401" y="4648200"/>
            <a:ext cx="76200" cy="16002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9" name="Text Box 9"/>
          <p:cNvSpPr txBox="1">
            <a:spLocks noChangeArrowheads="1"/>
          </p:cNvSpPr>
          <p:nvPr/>
        </p:nvSpPr>
        <p:spPr bwMode="auto">
          <a:xfrm>
            <a:off x="381000" y="2209800"/>
            <a:ext cx="2362200" cy="369332"/>
          </a:xfrm>
          <a:prstGeom prst="rect">
            <a:avLst/>
          </a:prstGeom>
          <a:noFill/>
          <a:ln w="9525">
            <a:noFill/>
            <a:miter lim="800000"/>
            <a:headEnd/>
            <a:tailEnd/>
          </a:ln>
          <a:effectLst/>
        </p:spPr>
        <p:txBody>
          <a:bodyPr>
            <a:spAutoFit/>
          </a:bodyPr>
          <a:lstStyle/>
          <a:p>
            <a:pPr>
              <a:spcBef>
                <a:spcPct val="50000"/>
              </a:spcBef>
            </a:pPr>
            <a:r>
              <a:rPr lang="en-US" b="1" dirty="0"/>
              <a:t>Greater Tubercle</a:t>
            </a:r>
          </a:p>
        </p:txBody>
      </p:sp>
      <p:sp>
        <p:nvSpPr>
          <p:cNvPr id="10" name="Text Box 10"/>
          <p:cNvSpPr txBox="1">
            <a:spLocks noChangeArrowheads="1"/>
          </p:cNvSpPr>
          <p:nvPr/>
        </p:nvSpPr>
        <p:spPr bwMode="auto">
          <a:xfrm>
            <a:off x="762000" y="6172200"/>
            <a:ext cx="1752600" cy="369332"/>
          </a:xfrm>
          <a:prstGeom prst="rect">
            <a:avLst/>
          </a:prstGeom>
          <a:noFill/>
          <a:ln w="9525">
            <a:noFill/>
            <a:miter lim="800000"/>
            <a:headEnd/>
            <a:tailEnd/>
          </a:ln>
          <a:effectLst/>
        </p:spPr>
        <p:txBody>
          <a:bodyPr wrap="square">
            <a:spAutoFit/>
          </a:bodyPr>
          <a:lstStyle/>
          <a:p>
            <a:pPr>
              <a:spcBef>
                <a:spcPct val="50000"/>
              </a:spcBef>
            </a:pPr>
            <a:r>
              <a:rPr lang="en-US" b="1" dirty="0"/>
              <a:t>Lesser Tubercle</a:t>
            </a:r>
          </a:p>
        </p:txBody>
      </p:sp>
      <p:sp>
        <p:nvSpPr>
          <p:cNvPr id="11" name="Text Box 11"/>
          <p:cNvSpPr txBox="1">
            <a:spLocks noChangeArrowheads="1"/>
          </p:cNvSpPr>
          <p:nvPr/>
        </p:nvSpPr>
        <p:spPr bwMode="auto">
          <a:xfrm>
            <a:off x="3505200" y="1676400"/>
            <a:ext cx="2057400" cy="822325"/>
          </a:xfrm>
          <a:prstGeom prst="rect">
            <a:avLst/>
          </a:prstGeom>
          <a:noFill/>
          <a:ln w="9525">
            <a:noFill/>
            <a:miter lim="800000"/>
            <a:headEnd/>
            <a:tailEnd/>
          </a:ln>
          <a:effectLst/>
        </p:spPr>
        <p:txBody>
          <a:bodyPr>
            <a:spAutoFit/>
          </a:bodyPr>
          <a:lstStyle/>
          <a:p>
            <a:pPr>
              <a:spcBef>
                <a:spcPct val="50000"/>
              </a:spcBef>
            </a:pPr>
            <a:r>
              <a:rPr lang="en-US" dirty="0" err="1"/>
              <a:t>Intertubercular</a:t>
            </a:r>
            <a:r>
              <a:rPr lang="en-US" dirty="0"/>
              <a:t> Groove</a:t>
            </a:r>
          </a:p>
        </p:txBody>
      </p:sp>
      <p:sp>
        <p:nvSpPr>
          <p:cNvPr id="12" name="Line 12"/>
          <p:cNvSpPr>
            <a:spLocks noChangeShapeType="1"/>
          </p:cNvSpPr>
          <p:nvPr/>
        </p:nvSpPr>
        <p:spPr bwMode="auto">
          <a:xfrm flipH="1">
            <a:off x="6019800" y="2286000"/>
            <a:ext cx="381000" cy="18288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13" name="Line 13"/>
          <p:cNvSpPr>
            <a:spLocks noChangeShapeType="1"/>
          </p:cNvSpPr>
          <p:nvPr/>
        </p:nvSpPr>
        <p:spPr bwMode="auto">
          <a:xfrm flipH="1">
            <a:off x="6324600" y="3581400"/>
            <a:ext cx="1066800" cy="6858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14" name="Line 14"/>
          <p:cNvSpPr>
            <a:spLocks noChangeShapeType="1"/>
          </p:cNvSpPr>
          <p:nvPr/>
        </p:nvSpPr>
        <p:spPr bwMode="auto">
          <a:xfrm flipH="1">
            <a:off x="5943600" y="4495800"/>
            <a:ext cx="1447800" cy="1524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15" name="Line 15"/>
          <p:cNvSpPr>
            <a:spLocks noChangeShapeType="1"/>
          </p:cNvSpPr>
          <p:nvPr/>
        </p:nvSpPr>
        <p:spPr bwMode="auto">
          <a:xfrm flipH="1" flipV="1">
            <a:off x="6172200" y="4724400"/>
            <a:ext cx="1219200" cy="2286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16" name="Line 16"/>
          <p:cNvSpPr>
            <a:spLocks noChangeShapeType="1"/>
          </p:cNvSpPr>
          <p:nvPr/>
        </p:nvSpPr>
        <p:spPr bwMode="auto">
          <a:xfrm flipH="1" flipV="1">
            <a:off x="5943600" y="5181600"/>
            <a:ext cx="1371600" cy="8382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17" name="Text Box 17"/>
          <p:cNvSpPr txBox="1">
            <a:spLocks noChangeArrowheads="1"/>
          </p:cNvSpPr>
          <p:nvPr/>
        </p:nvSpPr>
        <p:spPr bwMode="auto">
          <a:xfrm>
            <a:off x="6172200" y="1905000"/>
            <a:ext cx="2667000" cy="369332"/>
          </a:xfrm>
          <a:prstGeom prst="rect">
            <a:avLst/>
          </a:prstGeom>
          <a:noFill/>
          <a:ln w="9525">
            <a:noFill/>
            <a:miter lim="800000"/>
            <a:headEnd/>
            <a:tailEnd/>
          </a:ln>
          <a:effectLst/>
        </p:spPr>
        <p:txBody>
          <a:bodyPr>
            <a:spAutoFit/>
          </a:bodyPr>
          <a:lstStyle/>
          <a:p>
            <a:pPr>
              <a:spcBef>
                <a:spcPct val="50000"/>
              </a:spcBef>
            </a:pPr>
            <a:r>
              <a:rPr lang="en-US" b="1" dirty="0"/>
              <a:t>Lateral </a:t>
            </a:r>
            <a:r>
              <a:rPr lang="en-US" b="1" dirty="0" err="1"/>
              <a:t>Epicondyle</a:t>
            </a:r>
            <a:endParaRPr lang="en-US" b="1" dirty="0"/>
          </a:p>
        </p:txBody>
      </p:sp>
      <p:sp>
        <p:nvSpPr>
          <p:cNvPr id="18" name="Text Box 18"/>
          <p:cNvSpPr txBox="1">
            <a:spLocks noChangeArrowheads="1"/>
          </p:cNvSpPr>
          <p:nvPr/>
        </p:nvSpPr>
        <p:spPr bwMode="auto">
          <a:xfrm>
            <a:off x="7391400" y="3352800"/>
            <a:ext cx="2209800" cy="457200"/>
          </a:xfrm>
          <a:prstGeom prst="rect">
            <a:avLst/>
          </a:prstGeom>
          <a:noFill/>
          <a:ln w="9525">
            <a:noFill/>
            <a:miter lim="800000"/>
            <a:headEnd/>
            <a:tailEnd/>
          </a:ln>
          <a:effectLst/>
        </p:spPr>
        <p:txBody>
          <a:bodyPr>
            <a:spAutoFit/>
          </a:bodyPr>
          <a:lstStyle/>
          <a:p>
            <a:pPr>
              <a:spcBef>
                <a:spcPct val="50000"/>
              </a:spcBef>
            </a:pPr>
            <a:r>
              <a:rPr lang="en-US"/>
              <a:t>Capitulum</a:t>
            </a:r>
          </a:p>
        </p:txBody>
      </p:sp>
      <p:sp>
        <p:nvSpPr>
          <p:cNvPr id="19" name="Text Box 19"/>
          <p:cNvSpPr txBox="1">
            <a:spLocks noChangeArrowheads="1"/>
          </p:cNvSpPr>
          <p:nvPr/>
        </p:nvSpPr>
        <p:spPr bwMode="auto">
          <a:xfrm>
            <a:off x="7467600" y="4267200"/>
            <a:ext cx="1981200" cy="369332"/>
          </a:xfrm>
          <a:prstGeom prst="rect">
            <a:avLst/>
          </a:prstGeom>
          <a:noFill/>
          <a:ln w="9525">
            <a:noFill/>
            <a:miter lim="800000"/>
            <a:headEnd/>
            <a:tailEnd/>
          </a:ln>
          <a:effectLst/>
        </p:spPr>
        <p:txBody>
          <a:bodyPr wrap="square">
            <a:spAutoFit/>
          </a:bodyPr>
          <a:lstStyle/>
          <a:p>
            <a:pPr>
              <a:spcBef>
                <a:spcPct val="50000"/>
              </a:spcBef>
            </a:pPr>
            <a:r>
              <a:rPr lang="en-US" dirty="0" err="1"/>
              <a:t>Coronoid</a:t>
            </a:r>
            <a:r>
              <a:rPr lang="en-US" dirty="0"/>
              <a:t> </a:t>
            </a:r>
            <a:r>
              <a:rPr lang="en-US" dirty="0" err="1"/>
              <a:t>Fossa</a:t>
            </a:r>
            <a:endParaRPr lang="en-US" dirty="0"/>
          </a:p>
        </p:txBody>
      </p:sp>
      <p:sp>
        <p:nvSpPr>
          <p:cNvPr id="20" name="Text Box 20"/>
          <p:cNvSpPr txBox="1">
            <a:spLocks noChangeArrowheads="1"/>
          </p:cNvSpPr>
          <p:nvPr/>
        </p:nvSpPr>
        <p:spPr bwMode="auto">
          <a:xfrm>
            <a:off x="7391400" y="4724400"/>
            <a:ext cx="1524000" cy="369332"/>
          </a:xfrm>
          <a:prstGeom prst="rect">
            <a:avLst/>
          </a:prstGeom>
          <a:noFill/>
          <a:ln w="9525">
            <a:noFill/>
            <a:miter lim="800000"/>
            <a:headEnd/>
            <a:tailEnd/>
          </a:ln>
          <a:effectLst/>
        </p:spPr>
        <p:txBody>
          <a:bodyPr>
            <a:spAutoFit/>
          </a:bodyPr>
          <a:lstStyle/>
          <a:p>
            <a:pPr>
              <a:spcBef>
                <a:spcPct val="50000"/>
              </a:spcBef>
            </a:pPr>
            <a:r>
              <a:rPr lang="en-US" b="1" dirty="0" err="1"/>
              <a:t>Trochlea</a:t>
            </a:r>
            <a:endParaRPr lang="en-US" b="1" dirty="0"/>
          </a:p>
        </p:txBody>
      </p:sp>
      <p:sp>
        <p:nvSpPr>
          <p:cNvPr id="21" name="Text Box 22"/>
          <p:cNvSpPr txBox="1">
            <a:spLocks noChangeArrowheads="1"/>
          </p:cNvSpPr>
          <p:nvPr/>
        </p:nvSpPr>
        <p:spPr bwMode="auto">
          <a:xfrm>
            <a:off x="7315200" y="5638800"/>
            <a:ext cx="1828800" cy="646331"/>
          </a:xfrm>
          <a:prstGeom prst="rect">
            <a:avLst/>
          </a:prstGeom>
          <a:noFill/>
          <a:ln w="9525">
            <a:noFill/>
            <a:miter lim="800000"/>
            <a:headEnd/>
            <a:tailEnd/>
          </a:ln>
          <a:effectLst/>
        </p:spPr>
        <p:txBody>
          <a:bodyPr>
            <a:spAutoFit/>
          </a:bodyPr>
          <a:lstStyle/>
          <a:p>
            <a:pPr>
              <a:spcBef>
                <a:spcPct val="50000"/>
              </a:spcBef>
            </a:pPr>
            <a:r>
              <a:rPr lang="en-US" b="1" dirty="0"/>
              <a:t>Medial </a:t>
            </a:r>
            <a:r>
              <a:rPr lang="en-US" b="1" dirty="0" err="1"/>
              <a:t>Epicondyle</a:t>
            </a:r>
            <a:r>
              <a:rPr lang="en-US" b="1" dirty="0"/>
              <a:t> </a:t>
            </a:r>
          </a:p>
        </p:txBody>
      </p:sp>
      <p:sp>
        <p:nvSpPr>
          <p:cNvPr id="22" name="Line 23"/>
          <p:cNvSpPr>
            <a:spLocks noChangeShapeType="1"/>
          </p:cNvSpPr>
          <p:nvPr/>
        </p:nvSpPr>
        <p:spPr bwMode="auto">
          <a:xfrm flipH="1" flipV="1">
            <a:off x="3200400" y="4419600"/>
            <a:ext cx="3124200" cy="21336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23" name="Text Box 24"/>
          <p:cNvSpPr txBox="1">
            <a:spLocks noChangeArrowheads="1"/>
          </p:cNvSpPr>
          <p:nvPr/>
        </p:nvSpPr>
        <p:spPr bwMode="auto">
          <a:xfrm>
            <a:off x="6324600" y="6400800"/>
            <a:ext cx="3352800" cy="457200"/>
          </a:xfrm>
          <a:prstGeom prst="rect">
            <a:avLst/>
          </a:prstGeom>
          <a:noFill/>
          <a:ln w="9525">
            <a:noFill/>
            <a:miter lim="800000"/>
            <a:headEnd/>
            <a:tailEnd/>
          </a:ln>
          <a:effectLst/>
        </p:spPr>
        <p:txBody>
          <a:bodyPr>
            <a:spAutoFit/>
          </a:bodyPr>
          <a:lstStyle/>
          <a:p>
            <a:pPr>
              <a:spcBef>
                <a:spcPct val="50000"/>
              </a:spcBef>
            </a:pPr>
            <a:r>
              <a:rPr lang="en-US"/>
              <a:t>Deltoid Tuberosity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0-#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0-#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0-#ppt_w/2"/>
                                          </p:val>
                                        </p:tav>
                                        <p:tav tm="100000">
                                          <p:val>
                                            <p:strVal val="#ppt_x"/>
                                          </p:val>
                                        </p:tav>
                                      </p:tavLst>
                                    </p:anim>
                                    <p:anim calcmode="lin" valueType="num">
                                      <p:cBhvr additive="base">
                                        <p:cTn id="7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0-#ppt_w/2"/>
                                          </p:val>
                                        </p:tav>
                                        <p:tav tm="100000">
                                          <p:val>
                                            <p:strVal val="#ppt_x"/>
                                          </p:val>
                                        </p:tav>
                                      </p:tavLst>
                                    </p:anim>
                                    <p:anim calcmode="lin" valueType="num">
                                      <p:cBhvr additive="base">
                                        <p:cTn id="8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0-#ppt_w/2"/>
                                          </p:val>
                                        </p:tav>
                                        <p:tav tm="100000">
                                          <p:val>
                                            <p:strVal val="#ppt_x"/>
                                          </p:val>
                                        </p:tav>
                                      </p:tavLst>
                                    </p:anim>
                                    <p:anim calcmode="lin" valueType="num">
                                      <p:cBhvr additive="base">
                                        <p:cTn id="8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0-#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0-#ppt_w/2"/>
                                          </p:val>
                                        </p:tav>
                                        <p:tav tm="100000">
                                          <p:val>
                                            <p:strVal val="#ppt_x"/>
                                          </p:val>
                                        </p:tav>
                                      </p:tavLst>
                                    </p:anim>
                                    <p:anim calcmode="lin" valueType="num">
                                      <p:cBhvr additive="base">
                                        <p:cTn id="9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0-#ppt_w/2"/>
                                          </p:val>
                                        </p:tav>
                                        <p:tav tm="100000">
                                          <p:val>
                                            <p:strVal val="#ppt_x"/>
                                          </p:val>
                                        </p:tav>
                                      </p:tavLst>
                                    </p:anim>
                                    <p:anim calcmode="lin" valueType="num">
                                      <p:cBhvr additive="base">
                                        <p:cTn id="10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0-#ppt_w/2"/>
                                          </p:val>
                                        </p:tav>
                                        <p:tav tm="100000">
                                          <p:val>
                                            <p:strVal val="#ppt_x"/>
                                          </p:val>
                                        </p:tav>
                                      </p:tavLst>
                                    </p:anim>
                                    <p:anim calcmode="lin" valueType="num">
                                      <p:cBhvr additive="base">
                                        <p:cTn id="11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utoUpdateAnimBg="0"/>
      <p:bldP spid="10" grpId="0" autoUpdateAnimBg="0"/>
      <p:bldP spid="11" grpId="0" autoUpdateAnimBg="0"/>
      <p:bldP spid="12" grpId="0" animBg="1"/>
      <p:bldP spid="13" grpId="0" animBg="1"/>
      <p:bldP spid="14" grpId="0" animBg="1"/>
      <p:bldP spid="15" grpId="0" animBg="1"/>
      <p:bldP spid="16" grpId="0" animBg="1"/>
      <p:bldP spid="17" grpId="0" autoUpdateAnimBg="0"/>
      <p:bldP spid="18" grpId="0" autoUpdateAnimBg="0"/>
      <p:bldP spid="19" grpId="0" autoUpdateAnimBg="0"/>
      <p:bldP spid="20" grpId="0" autoUpdateAnimBg="0"/>
      <p:bldP spid="21" grpId="0" autoUpdateAnimBg="0"/>
      <p:bldP spid="22" grpId="0" animBg="1"/>
      <p:bldP spid="2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Humerus</a:t>
            </a:r>
            <a:r>
              <a:rPr lang="en-US" dirty="0" smtClean="0"/>
              <a:t> – Posterior View</a:t>
            </a:r>
            <a:endParaRPr lang="en-US" dirty="0"/>
          </a:p>
        </p:txBody>
      </p:sp>
      <p:sp>
        <p:nvSpPr>
          <p:cNvPr id="3" name="Content Placeholder 2"/>
          <p:cNvSpPr>
            <a:spLocks noGrp="1"/>
          </p:cNvSpPr>
          <p:nvPr>
            <p:ph idx="1"/>
          </p:nvPr>
        </p:nvSpPr>
        <p:spPr/>
        <p:txBody>
          <a:bodyPr/>
          <a:lstStyle/>
          <a:p>
            <a:endParaRPr lang="en-US" dirty="0"/>
          </a:p>
        </p:txBody>
      </p:sp>
      <p:pic>
        <p:nvPicPr>
          <p:cNvPr id="4" name="Picture 18" descr="A:\MVC-019S.JPG"/>
          <p:cNvPicPr>
            <a:picLocks noChangeAspect="1" noChangeArrowheads="1"/>
          </p:cNvPicPr>
          <p:nvPr/>
        </p:nvPicPr>
        <p:blipFill>
          <a:blip r:embed="rId2"/>
          <a:srcRect t="18700" b="23000"/>
          <a:stretch>
            <a:fillRect/>
          </a:stretch>
        </p:blipFill>
        <p:spPr bwMode="auto">
          <a:xfrm>
            <a:off x="304800" y="2878138"/>
            <a:ext cx="7010400" cy="3063875"/>
          </a:xfrm>
          <a:prstGeom prst="rect">
            <a:avLst/>
          </a:prstGeom>
          <a:noFill/>
        </p:spPr>
      </p:pic>
      <p:sp>
        <p:nvSpPr>
          <p:cNvPr id="6" name="Line 4"/>
          <p:cNvSpPr>
            <a:spLocks noChangeShapeType="1"/>
          </p:cNvSpPr>
          <p:nvPr/>
        </p:nvSpPr>
        <p:spPr bwMode="auto">
          <a:xfrm>
            <a:off x="609600" y="2286000"/>
            <a:ext cx="533400" cy="17526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7" name="Line 5"/>
          <p:cNvSpPr>
            <a:spLocks noChangeShapeType="1"/>
          </p:cNvSpPr>
          <p:nvPr/>
        </p:nvSpPr>
        <p:spPr bwMode="auto">
          <a:xfrm flipH="1">
            <a:off x="1295400" y="2362200"/>
            <a:ext cx="1066800" cy="24384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8" name="Line 6"/>
          <p:cNvSpPr>
            <a:spLocks noChangeShapeType="1"/>
          </p:cNvSpPr>
          <p:nvPr/>
        </p:nvSpPr>
        <p:spPr bwMode="auto">
          <a:xfrm>
            <a:off x="5486400" y="2438400"/>
            <a:ext cx="914400" cy="21336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9" name="Line 7"/>
          <p:cNvSpPr>
            <a:spLocks noChangeShapeType="1"/>
          </p:cNvSpPr>
          <p:nvPr/>
        </p:nvSpPr>
        <p:spPr bwMode="auto">
          <a:xfrm flipH="1">
            <a:off x="6477000" y="2743200"/>
            <a:ext cx="990600" cy="12192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10" name="Line 8"/>
          <p:cNvSpPr>
            <a:spLocks noChangeShapeType="1"/>
          </p:cNvSpPr>
          <p:nvPr/>
        </p:nvSpPr>
        <p:spPr bwMode="auto">
          <a:xfrm flipH="1" flipV="1">
            <a:off x="6629400" y="4572000"/>
            <a:ext cx="762000" cy="1524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11" name="Line 9"/>
          <p:cNvSpPr>
            <a:spLocks noChangeShapeType="1"/>
          </p:cNvSpPr>
          <p:nvPr/>
        </p:nvSpPr>
        <p:spPr bwMode="auto">
          <a:xfrm flipH="1" flipV="1">
            <a:off x="6553200" y="4953000"/>
            <a:ext cx="990600" cy="9144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12" name="Text Box 10"/>
          <p:cNvSpPr txBox="1">
            <a:spLocks noChangeArrowheads="1"/>
          </p:cNvSpPr>
          <p:nvPr/>
        </p:nvSpPr>
        <p:spPr bwMode="auto">
          <a:xfrm>
            <a:off x="0" y="1981200"/>
            <a:ext cx="2743200" cy="369332"/>
          </a:xfrm>
          <a:prstGeom prst="rect">
            <a:avLst/>
          </a:prstGeom>
          <a:noFill/>
          <a:ln w="9525">
            <a:noFill/>
            <a:miter lim="800000"/>
            <a:headEnd/>
            <a:tailEnd/>
          </a:ln>
          <a:effectLst/>
        </p:spPr>
        <p:txBody>
          <a:bodyPr>
            <a:spAutoFit/>
          </a:bodyPr>
          <a:lstStyle/>
          <a:p>
            <a:pPr>
              <a:spcBef>
                <a:spcPct val="50000"/>
              </a:spcBef>
            </a:pPr>
            <a:r>
              <a:rPr lang="en-US" b="1" dirty="0"/>
              <a:t>Head </a:t>
            </a:r>
          </a:p>
        </p:txBody>
      </p:sp>
      <p:sp>
        <p:nvSpPr>
          <p:cNvPr id="13" name="Text Box 12"/>
          <p:cNvSpPr txBox="1">
            <a:spLocks noChangeArrowheads="1"/>
          </p:cNvSpPr>
          <p:nvPr/>
        </p:nvSpPr>
        <p:spPr bwMode="auto">
          <a:xfrm>
            <a:off x="1600200" y="2057400"/>
            <a:ext cx="1981200" cy="369332"/>
          </a:xfrm>
          <a:prstGeom prst="rect">
            <a:avLst/>
          </a:prstGeom>
          <a:noFill/>
          <a:ln w="9525">
            <a:noFill/>
            <a:miter lim="800000"/>
            <a:headEnd/>
            <a:tailEnd/>
          </a:ln>
          <a:effectLst/>
        </p:spPr>
        <p:txBody>
          <a:bodyPr>
            <a:spAutoFit/>
          </a:bodyPr>
          <a:lstStyle/>
          <a:p>
            <a:pPr>
              <a:spcBef>
                <a:spcPct val="50000"/>
              </a:spcBef>
            </a:pPr>
            <a:r>
              <a:rPr lang="en-US" b="1" dirty="0"/>
              <a:t>Greater Tubercle</a:t>
            </a:r>
          </a:p>
        </p:txBody>
      </p:sp>
      <p:sp>
        <p:nvSpPr>
          <p:cNvPr id="14" name="Text Box 13"/>
          <p:cNvSpPr txBox="1">
            <a:spLocks noChangeArrowheads="1"/>
          </p:cNvSpPr>
          <p:nvPr/>
        </p:nvSpPr>
        <p:spPr bwMode="auto">
          <a:xfrm>
            <a:off x="4038600" y="1981200"/>
            <a:ext cx="2895600" cy="369332"/>
          </a:xfrm>
          <a:prstGeom prst="rect">
            <a:avLst/>
          </a:prstGeom>
          <a:noFill/>
          <a:ln w="9525">
            <a:noFill/>
            <a:miter lim="800000"/>
            <a:headEnd/>
            <a:tailEnd/>
          </a:ln>
          <a:effectLst/>
        </p:spPr>
        <p:txBody>
          <a:bodyPr>
            <a:spAutoFit/>
          </a:bodyPr>
          <a:lstStyle/>
          <a:p>
            <a:pPr>
              <a:spcBef>
                <a:spcPct val="50000"/>
              </a:spcBef>
            </a:pPr>
            <a:r>
              <a:rPr lang="en-US" b="1" dirty="0" err="1"/>
              <a:t>Olecranon</a:t>
            </a:r>
            <a:r>
              <a:rPr lang="en-US" b="1" dirty="0"/>
              <a:t> </a:t>
            </a:r>
            <a:r>
              <a:rPr lang="en-US" b="1" dirty="0" err="1"/>
              <a:t>Fossa</a:t>
            </a:r>
            <a:endParaRPr lang="en-US" b="1" dirty="0"/>
          </a:p>
        </p:txBody>
      </p:sp>
      <p:sp>
        <p:nvSpPr>
          <p:cNvPr id="15" name="Text Box 14"/>
          <p:cNvSpPr txBox="1">
            <a:spLocks noChangeArrowheads="1"/>
          </p:cNvSpPr>
          <p:nvPr/>
        </p:nvSpPr>
        <p:spPr bwMode="auto">
          <a:xfrm>
            <a:off x="7391400" y="2438400"/>
            <a:ext cx="1752600" cy="646331"/>
          </a:xfrm>
          <a:prstGeom prst="rect">
            <a:avLst/>
          </a:prstGeom>
          <a:noFill/>
          <a:ln w="9525">
            <a:noFill/>
            <a:miter lim="800000"/>
            <a:headEnd/>
            <a:tailEnd/>
          </a:ln>
          <a:effectLst/>
        </p:spPr>
        <p:txBody>
          <a:bodyPr>
            <a:spAutoFit/>
          </a:bodyPr>
          <a:lstStyle/>
          <a:p>
            <a:pPr>
              <a:spcBef>
                <a:spcPct val="50000"/>
              </a:spcBef>
            </a:pPr>
            <a:r>
              <a:rPr lang="en-US" b="1" dirty="0"/>
              <a:t>Medial </a:t>
            </a:r>
            <a:r>
              <a:rPr lang="en-US" b="1" dirty="0" err="1"/>
              <a:t>Epicondyle</a:t>
            </a:r>
            <a:endParaRPr lang="en-US" b="1" dirty="0"/>
          </a:p>
        </p:txBody>
      </p:sp>
      <p:sp>
        <p:nvSpPr>
          <p:cNvPr id="16" name="Text Box 15"/>
          <p:cNvSpPr txBox="1">
            <a:spLocks noChangeArrowheads="1"/>
          </p:cNvSpPr>
          <p:nvPr/>
        </p:nvSpPr>
        <p:spPr bwMode="auto">
          <a:xfrm>
            <a:off x="7315200" y="4495800"/>
            <a:ext cx="1828800" cy="369332"/>
          </a:xfrm>
          <a:prstGeom prst="rect">
            <a:avLst/>
          </a:prstGeom>
          <a:noFill/>
          <a:ln w="9525">
            <a:noFill/>
            <a:miter lim="800000"/>
            <a:headEnd/>
            <a:tailEnd/>
          </a:ln>
          <a:effectLst/>
        </p:spPr>
        <p:txBody>
          <a:bodyPr>
            <a:spAutoFit/>
          </a:bodyPr>
          <a:lstStyle/>
          <a:p>
            <a:pPr>
              <a:spcBef>
                <a:spcPct val="50000"/>
              </a:spcBef>
            </a:pPr>
            <a:r>
              <a:rPr lang="en-US" b="1" dirty="0" err="1"/>
              <a:t>Trochlea</a:t>
            </a:r>
            <a:endParaRPr lang="en-US" b="1" dirty="0"/>
          </a:p>
        </p:txBody>
      </p:sp>
      <p:sp>
        <p:nvSpPr>
          <p:cNvPr id="17" name="Text Box 16"/>
          <p:cNvSpPr txBox="1">
            <a:spLocks noChangeArrowheads="1"/>
          </p:cNvSpPr>
          <p:nvPr/>
        </p:nvSpPr>
        <p:spPr bwMode="auto">
          <a:xfrm>
            <a:off x="7467600" y="5334000"/>
            <a:ext cx="1676400" cy="646331"/>
          </a:xfrm>
          <a:prstGeom prst="rect">
            <a:avLst/>
          </a:prstGeom>
          <a:noFill/>
          <a:ln w="9525">
            <a:noFill/>
            <a:miter lim="800000"/>
            <a:headEnd/>
            <a:tailEnd/>
          </a:ln>
          <a:effectLst/>
        </p:spPr>
        <p:txBody>
          <a:bodyPr>
            <a:spAutoFit/>
          </a:bodyPr>
          <a:lstStyle/>
          <a:p>
            <a:pPr>
              <a:spcBef>
                <a:spcPct val="50000"/>
              </a:spcBef>
            </a:pPr>
            <a:r>
              <a:rPr lang="en-US" b="1" dirty="0"/>
              <a:t>Lateral </a:t>
            </a:r>
            <a:r>
              <a:rPr lang="en-US" b="1" dirty="0" err="1"/>
              <a:t>Epicondyle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0-#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0-#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utoUpdateAnimBg="0"/>
      <p:bldP spid="13" grpId="0" autoUpdateAnimBg="0"/>
      <p:bldP spid="14" grpId="0" autoUpdateAnimBg="0"/>
      <p:bldP spid="15" grpId="0" autoUpdateAnimBg="0"/>
      <p:bldP spid="16" grpId="0" autoUpdateAnimBg="0"/>
      <p:bldP spid="1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Ulna</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A:\MVC-011S.JPG"/>
          <p:cNvPicPr>
            <a:picLocks noChangeAspect="1" noChangeArrowheads="1"/>
          </p:cNvPicPr>
          <p:nvPr/>
        </p:nvPicPr>
        <p:blipFill>
          <a:blip r:embed="rId2"/>
          <a:srcRect t="23300" b="26700"/>
          <a:stretch>
            <a:fillRect/>
          </a:stretch>
        </p:blipFill>
        <p:spPr bwMode="auto">
          <a:xfrm>
            <a:off x="457200" y="2514600"/>
            <a:ext cx="6710363" cy="2516187"/>
          </a:xfrm>
          <a:prstGeom prst="rect">
            <a:avLst/>
          </a:prstGeom>
          <a:noFill/>
        </p:spPr>
      </p:pic>
      <p:sp>
        <p:nvSpPr>
          <p:cNvPr id="6" name="Line 5"/>
          <p:cNvSpPr>
            <a:spLocks noChangeShapeType="1"/>
          </p:cNvSpPr>
          <p:nvPr/>
        </p:nvSpPr>
        <p:spPr bwMode="auto">
          <a:xfrm flipH="1">
            <a:off x="6019800" y="2133600"/>
            <a:ext cx="762000" cy="12954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7" name="Line 6"/>
          <p:cNvSpPr>
            <a:spLocks noChangeShapeType="1"/>
          </p:cNvSpPr>
          <p:nvPr/>
        </p:nvSpPr>
        <p:spPr bwMode="auto">
          <a:xfrm flipH="1">
            <a:off x="6553200" y="3733800"/>
            <a:ext cx="762000" cy="0"/>
          </a:xfrm>
          <a:prstGeom prst="line">
            <a:avLst/>
          </a:prstGeom>
          <a:noFill/>
          <a:ln w="9525">
            <a:solidFill>
              <a:srgbClr val="FF0000"/>
            </a:solidFill>
            <a:round/>
            <a:headEnd/>
            <a:tailEnd type="triangle" w="med" len="med"/>
          </a:ln>
          <a:effectLst/>
        </p:spPr>
        <p:txBody>
          <a:bodyPr wrap="none" anchor="ctr"/>
          <a:lstStyle/>
          <a:p>
            <a:endParaRPr lang="en-US"/>
          </a:p>
        </p:txBody>
      </p:sp>
      <p:sp>
        <p:nvSpPr>
          <p:cNvPr id="8" name="Line 7"/>
          <p:cNvSpPr>
            <a:spLocks noChangeShapeType="1"/>
          </p:cNvSpPr>
          <p:nvPr/>
        </p:nvSpPr>
        <p:spPr bwMode="auto">
          <a:xfrm flipH="1" flipV="1">
            <a:off x="6248400" y="3733800"/>
            <a:ext cx="838200" cy="9144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9" name="Line 8"/>
          <p:cNvSpPr>
            <a:spLocks noChangeShapeType="1"/>
          </p:cNvSpPr>
          <p:nvPr/>
        </p:nvSpPr>
        <p:spPr bwMode="auto">
          <a:xfrm flipH="1" flipV="1">
            <a:off x="5867400" y="3886200"/>
            <a:ext cx="990600" cy="16764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10" name="Line 9"/>
          <p:cNvSpPr>
            <a:spLocks noChangeShapeType="1"/>
          </p:cNvSpPr>
          <p:nvPr/>
        </p:nvSpPr>
        <p:spPr bwMode="auto">
          <a:xfrm flipH="1" flipV="1">
            <a:off x="1371600" y="3581400"/>
            <a:ext cx="1905000" cy="23622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11" name="Text Box 11"/>
          <p:cNvSpPr txBox="1">
            <a:spLocks noChangeArrowheads="1"/>
          </p:cNvSpPr>
          <p:nvPr/>
        </p:nvSpPr>
        <p:spPr bwMode="auto">
          <a:xfrm>
            <a:off x="457200" y="5638800"/>
            <a:ext cx="2133600" cy="369332"/>
          </a:xfrm>
          <a:prstGeom prst="rect">
            <a:avLst/>
          </a:prstGeom>
          <a:noFill/>
          <a:ln w="9525">
            <a:noFill/>
            <a:miter lim="800000"/>
            <a:headEnd/>
            <a:tailEnd/>
          </a:ln>
          <a:effectLst/>
        </p:spPr>
        <p:txBody>
          <a:bodyPr>
            <a:spAutoFit/>
          </a:bodyPr>
          <a:lstStyle/>
          <a:p>
            <a:pPr>
              <a:spcBef>
                <a:spcPct val="50000"/>
              </a:spcBef>
            </a:pPr>
            <a:r>
              <a:rPr lang="en-US" b="1" dirty="0" err="1"/>
              <a:t>Styloid</a:t>
            </a:r>
            <a:r>
              <a:rPr lang="en-US" b="1" dirty="0"/>
              <a:t> Process</a:t>
            </a:r>
          </a:p>
        </p:txBody>
      </p:sp>
      <p:sp>
        <p:nvSpPr>
          <p:cNvPr id="12" name="Text Box 12"/>
          <p:cNvSpPr txBox="1">
            <a:spLocks noChangeArrowheads="1"/>
          </p:cNvSpPr>
          <p:nvPr/>
        </p:nvSpPr>
        <p:spPr bwMode="auto">
          <a:xfrm>
            <a:off x="3200400" y="5791200"/>
            <a:ext cx="2667000" cy="369332"/>
          </a:xfrm>
          <a:prstGeom prst="rect">
            <a:avLst/>
          </a:prstGeom>
          <a:noFill/>
          <a:ln w="9525">
            <a:noFill/>
            <a:miter lim="800000"/>
            <a:headEnd/>
            <a:tailEnd/>
          </a:ln>
          <a:effectLst/>
        </p:spPr>
        <p:txBody>
          <a:bodyPr wrap="square">
            <a:spAutoFit/>
          </a:bodyPr>
          <a:lstStyle/>
          <a:p>
            <a:pPr>
              <a:spcBef>
                <a:spcPct val="50000"/>
              </a:spcBef>
            </a:pPr>
            <a:r>
              <a:rPr lang="en-US" b="1" dirty="0"/>
              <a:t>Head</a:t>
            </a:r>
          </a:p>
        </p:txBody>
      </p:sp>
      <p:sp>
        <p:nvSpPr>
          <p:cNvPr id="13" name="Text Box 14"/>
          <p:cNvSpPr txBox="1">
            <a:spLocks noChangeArrowheads="1"/>
          </p:cNvSpPr>
          <p:nvPr/>
        </p:nvSpPr>
        <p:spPr bwMode="auto">
          <a:xfrm>
            <a:off x="6781800" y="1600200"/>
            <a:ext cx="2362200" cy="369332"/>
          </a:xfrm>
          <a:prstGeom prst="rect">
            <a:avLst/>
          </a:prstGeom>
          <a:noFill/>
          <a:ln w="9525">
            <a:noFill/>
            <a:miter lim="800000"/>
            <a:headEnd/>
            <a:tailEnd/>
          </a:ln>
          <a:effectLst/>
        </p:spPr>
        <p:txBody>
          <a:bodyPr>
            <a:spAutoFit/>
          </a:bodyPr>
          <a:lstStyle/>
          <a:p>
            <a:pPr>
              <a:spcBef>
                <a:spcPct val="50000"/>
              </a:spcBef>
            </a:pPr>
            <a:r>
              <a:rPr lang="en-US" b="1" dirty="0" err="1"/>
              <a:t>Coronoid</a:t>
            </a:r>
            <a:r>
              <a:rPr lang="en-US" b="1" dirty="0"/>
              <a:t> Process </a:t>
            </a:r>
          </a:p>
        </p:txBody>
      </p:sp>
      <p:sp>
        <p:nvSpPr>
          <p:cNvPr id="14" name="Text Box 15"/>
          <p:cNvSpPr txBox="1">
            <a:spLocks noChangeArrowheads="1"/>
          </p:cNvSpPr>
          <p:nvPr/>
        </p:nvSpPr>
        <p:spPr bwMode="auto">
          <a:xfrm>
            <a:off x="7315200" y="3429000"/>
            <a:ext cx="1828800" cy="646331"/>
          </a:xfrm>
          <a:prstGeom prst="rect">
            <a:avLst/>
          </a:prstGeom>
          <a:noFill/>
          <a:ln w="9525">
            <a:noFill/>
            <a:miter lim="800000"/>
            <a:headEnd/>
            <a:tailEnd/>
          </a:ln>
          <a:effectLst/>
        </p:spPr>
        <p:txBody>
          <a:bodyPr>
            <a:spAutoFit/>
          </a:bodyPr>
          <a:lstStyle/>
          <a:p>
            <a:pPr>
              <a:spcBef>
                <a:spcPct val="50000"/>
              </a:spcBef>
            </a:pPr>
            <a:r>
              <a:rPr lang="en-US" b="1" dirty="0" err="1"/>
              <a:t>Olecranon</a:t>
            </a:r>
            <a:r>
              <a:rPr lang="en-US" b="1" dirty="0"/>
              <a:t> Process</a:t>
            </a:r>
          </a:p>
        </p:txBody>
      </p:sp>
      <p:sp>
        <p:nvSpPr>
          <p:cNvPr id="15" name="Text Box 16"/>
          <p:cNvSpPr txBox="1">
            <a:spLocks noChangeArrowheads="1"/>
          </p:cNvSpPr>
          <p:nvPr/>
        </p:nvSpPr>
        <p:spPr bwMode="auto">
          <a:xfrm>
            <a:off x="7162800" y="4572000"/>
            <a:ext cx="1981200" cy="369332"/>
          </a:xfrm>
          <a:prstGeom prst="rect">
            <a:avLst/>
          </a:prstGeom>
          <a:noFill/>
          <a:ln w="9525">
            <a:noFill/>
            <a:miter lim="800000"/>
            <a:headEnd/>
            <a:tailEnd/>
          </a:ln>
          <a:effectLst/>
        </p:spPr>
        <p:txBody>
          <a:bodyPr>
            <a:spAutoFit/>
          </a:bodyPr>
          <a:lstStyle/>
          <a:p>
            <a:pPr>
              <a:spcBef>
                <a:spcPct val="50000"/>
              </a:spcBef>
            </a:pPr>
            <a:r>
              <a:rPr lang="en-US" b="1" dirty="0" err="1"/>
              <a:t>Trochlear</a:t>
            </a:r>
            <a:r>
              <a:rPr lang="en-US" b="1" dirty="0"/>
              <a:t> Notch</a:t>
            </a:r>
          </a:p>
        </p:txBody>
      </p:sp>
      <p:sp>
        <p:nvSpPr>
          <p:cNvPr id="16" name="Text Box 17"/>
          <p:cNvSpPr txBox="1">
            <a:spLocks noChangeArrowheads="1"/>
          </p:cNvSpPr>
          <p:nvPr/>
        </p:nvSpPr>
        <p:spPr bwMode="auto">
          <a:xfrm>
            <a:off x="6477000" y="5562600"/>
            <a:ext cx="1905000" cy="369332"/>
          </a:xfrm>
          <a:prstGeom prst="rect">
            <a:avLst/>
          </a:prstGeom>
          <a:noFill/>
          <a:ln w="9525">
            <a:noFill/>
            <a:miter lim="800000"/>
            <a:headEnd/>
            <a:tailEnd/>
          </a:ln>
          <a:effectLst/>
        </p:spPr>
        <p:txBody>
          <a:bodyPr>
            <a:spAutoFit/>
          </a:bodyPr>
          <a:lstStyle/>
          <a:p>
            <a:pPr>
              <a:spcBef>
                <a:spcPct val="50000"/>
              </a:spcBef>
            </a:pPr>
            <a:r>
              <a:rPr lang="en-US" b="1" dirty="0"/>
              <a:t>Radial Notch</a:t>
            </a:r>
          </a:p>
        </p:txBody>
      </p:sp>
      <p:sp>
        <p:nvSpPr>
          <p:cNvPr id="17" name="Line 18"/>
          <p:cNvSpPr>
            <a:spLocks noChangeShapeType="1"/>
          </p:cNvSpPr>
          <p:nvPr/>
        </p:nvSpPr>
        <p:spPr bwMode="auto">
          <a:xfrm flipV="1">
            <a:off x="457200" y="3810000"/>
            <a:ext cx="914400" cy="1828800"/>
          </a:xfrm>
          <a:prstGeom prst="line">
            <a:avLst/>
          </a:prstGeom>
          <a:noFill/>
          <a:ln w="9525">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0-#ppt_w/2"/>
                                          </p:val>
                                        </p:tav>
                                        <p:tav tm="100000">
                                          <p:val>
                                            <p:strVal val="#ppt_x"/>
                                          </p:val>
                                        </p:tav>
                                      </p:tavLst>
                                    </p:anim>
                                    <p:anim calcmode="lin" valueType="num">
                                      <p:cBhvr additive="base">
                                        <p:cTn id="7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utoUpdateAnimBg="0"/>
      <p:bldP spid="12" grpId="0" autoUpdateAnimBg="0"/>
      <p:bldP spid="13" grpId="0" autoUpdateAnimBg="0"/>
      <p:bldP spid="14" grpId="0" autoUpdateAnimBg="0"/>
      <p:bldP spid="15" grpId="0" autoUpdateAnimBg="0"/>
      <p:bldP spid="16" grpId="0" autoUpdateAnimBg="0"/>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Radius</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A:\MVC-001S.JPG"/>
          <p:cNvPicPr>
            <a:picLocks noChangeAspect="1" noChangeArrowheads="1"/>
          </p:cNvPicPr>
          <p:nvPr/>
        </p:nvPicPr>
        <p:blipFill>
          <a:blip r:embed="rId2"/>
          <a:srcRect t="21666" b="21667"/>
          <a:stretch>
            <a:fillRect/>
          </a:stretch>
        </p:blipFill>
        <p:spPr bwMode="auto">
          <a:xfrm>
            <a:off x="381000" y="2438400"/>
            <a:ext cx="6097588" cy="2590800"/>
          </a:xfrm>
          <a:prstGeom prst="rect">
            <a:avLst/>
          </a:prstGeom>
          <a:noFill/>
        </p:spPr>
      </p:pic>
      <p:sp>
        <p:nvSpPr>
          <p:cNvPr id="5" name="Line 3"/>
          <p:cNvSpPr>
            <a:spLocks noChangeShapeType="1"/>
          </p:cNvSpPr>
          <p:nvPr/>
        </p:nvSpPr>
        <p:spPr bwMode="auto">
          <a:xfrm flipH="1" flipV="1">
            <a:off x="990600" y="4114800"/>
            <a:ext cx="5257800" cy="12192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6" name="Line 4"/>
          <p:cNvSpPr>
            <a:spLocks noChangeShapeType="1"/>
          </p:cNvSpPr>
          <p:nvPr/>
        </p:nvSpPr>
        <p:spPr bwMode="auto">
          <a:xfrm flipH="1">
            <a:off x="5257800" y="2895600"/>
            <a:ext cx="1371600" cy="838200"/>
          </a:xfrm>
          <a:prstGeom prst="line">
            <a:avLst/>
          </a:prstGeom>
          <a:noFill/>
          <a:ln w="9525">
            <a:solidFill>
              <a:srgbClr val="FF0000"/>
            </a:solidFill>
            <a:round/>
            <a:headEnd/>
            <a:tailEnd type="triangle" w="med" len="med"/>
          </a:ln>
          <a:effectLst/>
        </p:spPr>
        <p:txBody>
          <a:bodyPr wrap="none" anchor="ctr"/>
          <a:lstStyle/>
          <a:p>
            <a:endParaRPr lang="en-US"/>
          </a:p>
        </p:txBody>
      </p:sp>
      <p:sp>
        <p:nvSpPr>
          <p:cNvPr id="7" name="Line 5"/>
          <p:cNvSpPr>
            <a:spLocks noChangeShapeType="1"/>
          </p:cNvSpPr>
          <p:nvPr/>
        </p:nvSpPr>
        <p:spPr bwMode="auto">
          <a:xfrm flipH="1">
            <a:off x="5943600" y="3733800"/>
            <a:ext cx="914400" cy="0"/>
          </a:xfrm>
          <a:prstGeom prst="line">
            <a:avLst/>
          </a:prstGeom>
          <a:noFill/>
          <a:ln w="9525">
            <a:solidFill>
              <a:srgbClr val="FF0000"/>
            </a:solidFill>
            <a:round/>
            <a:headEnd/>
            <a:tailEnd type="triangle" w="med" len="med"/>
          </a:ln>
          <a:effectLst/>
        </p:spPr>
        <p:txBody>
          <a:bodyPr wrap="none" anchor="ctr"/>
          <a:lstStyle/>
          <a:p>
            <a:endParaRPr lang="en-US"/>
          </a:p>
        </p:txBody>
      </p:sp>
      <p:sp>
        <p:nvSpPr>
          <p:cNvPr id="8" name="Text Box 6"/>
          <p:cNvSpPr txBox="1">
            <a:spLocks noChangeArrowheads="1"/>
          </p:cNvSpPr>
          <p:nvPr/>
        </p:nvSpPr>
        <p:spPr bwMode="auto">
          <a:xfrm>
            <a:off x="6324600" y="5181600"/>
            <a:ext cx="1614929" cy="369332"/>
          </a:xfrm>
          <a:prstGeom prst="rect">
            <a:avLst/>
          </a:prstGeom>
          <a:noFill/>
          <a:ln w="9525">
            <a:noFill/>
            <a:miter lim="800000"/>
            <a:headEnd/>
            <a:tailEnd/>
          </a:ln>
          <a:effectLst/>
        </p:spPr>
        <p:txBody>
          <a:bodyPr wrap="none">
            <a:spAutoFit/>
          </a:bodyPr>
          <a:lstStyle/>
          <a:p>
            <a:r>
              <a:rPr lang="en-US" b="1" dirty="0" err="1"/>
              <a:t>Styloid</a:t>
            </a:r>
            <a:r>
              <a:rPr lang="en-US" b="1" dirty="0"/>
              <a:t> Process</a:t>
            </a:r>
          </a:p>
        </p:txBody>
      </p:sp>
      <p:sp>
        <p:nvSpPr>
          <p:cNvPr id="9" name="Text Box 7"/>
          <p:cNvSpPr txBox="1">
            <a:spLocks noChangeArrowheads="1"/>
          </p:cNvSpPr>
          <p:nvPr/>
        </p:nvSpPr>
        <p:spPr bwMode="auto">
          <a:xfrm>
            <a:off x="6553200" y="2590800"/>
            <a:ext cx="2373313" cy="369332"/>
          </a:xfrm>
          <a:prstGeom prst="rect">
            <a:avLst/>
          </a:prstGeom>
          <a:noFill/>
          <a:ln w="9525">
            <a:noFill/>
            <a:miter lim="800000"/>
            <a:headEnd/>
            <a:tailEnd/>
          </a:ln>
          <a:effectLst/>
        </p:spPr>
        <p:txBody>
          <a:bodyPr wrap="square">
            <a:spAutoFit/>
          </a:bodyPr>
          <a:lstStyle/>
          <a:p>
            <a:r>
              <a:rPr lang="en-US" b="1" dirty="0"/>
              <a:t>Radial </a:t>
            </a:r>
            <a:r>
              <a:rPr lang="en-US" b="1" dirty="0" err="1"/>
              <a:t>Tuberosity</a:t>
            </a:r>
            <a:endParaRPr lang="en-US" b="1" dirty="0"/>
          </a:p>
        </p:txBody>
      </p:sp>
      <p:sp>
        <p:nvSpPr>
          <p:cNvPr id="10" name="Text Box 8"/>
          <p:cNvSpPr txBox="1">
            <a:spLocks noChangeArrowheads="1"/>
          </p:cNvSpPr>
          <p:nvPr/>
        </p:nvSpPr>
        <p:spPr bwMode="auto">
          <a:xfrm>
            <a:off x="7010400" y="3581400"/>
            <a:ext cx="683200" cy="369332"/>
          </a:xfrm>
          <a:prstGeom prst="rect">
            <a:avLst/>
          </a:prstGeom>
          <a:noFill/>
          <a:ln w="9525">
            <a:noFill/>
            <a:miter lim="800000"/>
            <a:headEnd/>
            <a:tailEnd/>
          </a:ln>
          <a:effectLst/>
        </p:spPr>
        <p:txBody>
          <a:bodyPr wrap="none">
            <a:spAutoFit/>
          </a:bodyPr>
          <a:lstStyle/>
          <a:p>
            <a:r>
              <a:rPr lang="en-US" b="1" dirty="0"/>
              <a:t>Head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utoUpdateAnimBg="0"/>
      <p:bldP spid="9" grpId="0" autoUpdateAnimBg="0"/>
      <p:bldP spid="1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and Wrist</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A:\MVC-013S.JPG"/>
          <p:cNvPicPr>
            <a:picLocks noChangeAspect="1" noChangeArrowheads="1"/>
          </p:cNvPicPr>
          <p:nvPr/>
        </p:nvPicPr>
        <p:blipFill>
          <a:blip r:embed="rId2"/>
          <a:srcRect l="11247" r="13773"/>
          <a:stretch>
            <a:fillRect/>
          </a:stretch>
        </p:blipFill>
        <p:spPr bwMode="auto">
          <a:xfrm>
            <a:off x="2362200" y="2057400"/>
            <a:ext cx="4572000" cy="4572000"/>
          </a:xfrm>
          <a:prstGeom prst="rect">
            <a:avLst/>
          </a:prstGeom>
          <a:noFill/>
        </p:spPr>
      </p:pic>
      <p:sp>
        <p:nvSpPr>
          <p:cNvPr id="5" name="Line 3"/>
          <p:cNvSpPr>
            <a:spLocks noChangeShapeType="1"/>
          </p:cNvSpPr>
          <p:nvPr/>
        </p:nvSpPr>
        <p:spPr bwMode="auto">
          <a:xfrm>
            <a:off x="3429000" y="4267200"/>
            <a:ext cx="0" cy="990600"/>
          </a:xfrm>
          <a:prstGeom prst="line">
            <a:avLst/>
          </a:prstGeom>
          <a:noFill/>
          <a:ln w="9525">
            <a:solidFill>
              <a:srgbClr val="FF0000"/>
            </a:solidFill>
            <a:round/>
            <a:headEnd/>
            <a:tailEnd/>
          </a:ln>
          <a:effectLst/>
        </p:spPr>
        <p:txBody>
          <a:bodyPr wrap="none" anchor="ctr"/>
          <a:lstStyle/>
          <a:p>
            <a:endParaRPr lang="en-US"/>
          </a:p>
        </p:txBody>
      </p:sp>
      <p:sp>
        <p:nvSpPr>
          <p:cNvPr id="6" name="Line 4"/>
          <p:cNvSpPr>
            <a:spLocks noChangeShapeType="1"/>
          </p:cNvSpPr>
          <p:nvPr/>
        </p:nvSpPr>
        <p:spPr bwMode="auto">
          <a:xfrm>
            <a:off x="3429000" y="5257800"/>
            <a:ext cx="152400" cy="0"/>
          </a:xfrm>
          <a:prstGeom prst="line">
            <a:avLst/>
          </a:prstGeom>
          <a:noFill/>
          <a:ln w="9525">
            <a:solidFill>
              <a:srgbClr val="FF0000"/>
            </a:solidFill>
            <a:round/>
            <a:headEnd/>
            <a:tailEnd/>
          </a:ln>
          <a:effectLst/>
        </p:spPr>
        <p:txBody>
          <a:bodyPr wrap="none" anchor="ctr"/>
          <a:lstStyle/>
          <a:p>
            <a:endParaRPr lang="en-US"/>
          </a:p>
        </p:txBody>
      </p:sp>
      <p:sp>
        <p:nvSpPr>
          <p:cNvPr id="7" name="Line 5"/>
          <p:cNvSpPr>
            <a:spLocks noChangeShapeType="1"/>
          </p:cNvSpPr>
          <p:nvPr/>
        </p:nvSpPr>
        <p:spPr bwMode="auto">
          <a:xfrm>
            <a:off x="3429000" y="4267200"/>
            <a:ext cx="152400" cy="0"/>
          </a:xfrm>
          <a:prstGeom prst="line">
            <a:avLst/>
          </a:prstGeom>
          <a:noFill/>
          <a:ln w="9525">
            <a:solidFill>
              <a:srgbClr val="FF0000"/>
            </a:solidFill>
            <a:round/>
            <a:headEnd/>
            <a:tailEnd/>
          </a:ln>
          <a:effectLst/>
        </p:spPr>
        <p:txBody>
          <a:bodyPr wrap="none" anchor="ctr"/>
          <a:lstStyle/>
          <a:p>
            <a:endParaRPr lang="en-US"/>
          </a:p>
        </p:txBody>
      </p:sp>
      <p:sp>
        <p:nvSpPr>
          <p:cNvPr id="8" name="Line 6"/>
          <p:cNvSpPr>
            <a:spLocks noChangeShapeType="1"/>
          </p:cNvSpPr>
          <p:nvPr/>
        </p:nvSpPr>
        <p:spPr bwMode="auto">
          <a:xfrm flipH="1">
            <a:off x="1752600" y="4648200"/>
            <a:ext cx="1676400" cy="0"/>
          </a:xfrm>
          <a:prstGeom prst="line">
            <a:avLst/>
          </a:prstGeom>
          <a:noFill/>
          <a:ln w="9525">
            <a:solidFill>
              <a:srgbClr val="FF0000"/>
            </a:solidFill>
            <a:round/>
            <a:headEnd/>
            <a:tailEnd/>
          </a:ln>
          <a:effectLst/>
        </p:spPr>
        <p:txBody>
          <a:bodyPr wrap="none" anchor="ctr"/>
          <a:lstStyle/>
          <a:p>
            <a:endParaRPr lang="en-US"/>
          </a:p>
        </p:txBody>
      </p:sp>
      <p:sp>
        <p:nvSpPr>
          <p:cNvPr id="9" name="Line 7"/>
          <p:cNvSpPr>
            <a:spLocks noChangeShapeType="1"/>
          </p:cNvSpPr>
          <p:nvPr/>
        </p:nvSpPr>
        <p:spPr bwMode="auto">
          <a:xfrm flipV="1">
            <a:off x="3429000" y="2286000"/>
            <a:ext cx="0" cy="1981200"/>
          </a:xfrm>
          <a:prstGeom prst="line">
            <a:avLst/>
          </a:prstGeom>
          <a:noFill/>
          <a:ln w="9525">
            <a:solidFill>
              <a:srgbClr val="FF0000"/>
            </a:solidFill>
            <a:round/>
            <a:headEnd/>
            <a:tailEnd/>
          </a:ln>
          <a:effectLst/>
        </p:spPr>
        <p:txBody>
          <a:bodyPr wrap="none" anchor="ctr"/>
          <a:lstStyle/>
          <a:p>
            <a:endParaRPr lang="en-US"/>
          </a:p>
        </p:txBody>
      </p:sp>
      <p:sp>
        <p:nvSpPr>
          <p:cNvPr id="10" name="Line 10"/>
          <p:cNvSpPr>
            <a:spLocks noChangeShapeType="1"/>
          </p:cNvSpPr>
          <p:nvPr/>
        </p:nvSpPr>
        <p:spPr bwMode="auto">
          <a:xfrm>
            <a:off x="3429000" y="2286000"/>
            <a:ext cx="152400" cy="0"/>
          </a:xfrm>
          <a:prstGeom prst="line">
            <a:avLst/>
          </a:prstGeom>
          <a:noFill/>
          <a:ln w="9525">
            <a:solidFill>
              <a:srgbClr val="FF0000"/>
            </a:solidFill>
            <a:round/>
            <a:headEnd/>
            <a:tailEnd/>
          </a:ln>
          <a:effectLst/>
        </p:spPr>
        <p:txBody>
          <a:bodyPr wrap="none" anchor="ctr"/>
          <a:lstStyle/>
          <a:p>
            <a:endParaRPr lang="en-US"/>
          </a:p>
        </p:txBody>
      </p:sp>
      <p:sp>
        <p:nvSpPr>
          <p:cNvPr id="11" name="Line 11"/>
          <p:cNvSpPr>
            <a:spLocks noChangeShapeType="1"/>
          </p:cNvSpPr>
          <p:nvPr/>
        </p:nvSpPr>
        <p:spPr bwMode="auto">
          <a:xfrm>
            <a:off x="3429000" y="5257800"/>
            <a:ext cx="0" cy="838200"/>
          </a:xfrm>
          <a:prstGeom prst="line">
            <a:avLst/>
          </a:prstGeom>
          <a:noFill/>
          <a:ln w="9525">
            <a:solidFill>
              <a:srgbClr val="FF0000"/>
            </a:solidFill>
            <a:round/>
            <a:headEnd/>
            <a:tailEnd/>
          </a:ln>
          <a:effectLst/>
        </p:spPr>
        <p:txBody>
          <a:bodyPr wrap="none" anchor="ctr"/>
          <a:lstStyle/>
          <a:p>
            <a:endParaRPr lang="en-US"/>
          </a:p>
        </p:txBody>
      </p:sp>
      <p:sp>
        <p:nvSpPr>
          <p:cNvPr id="12" name="Line 12"/>
          <p:cNvSpPr>
            <a:spLocks noChangeShapeType="1"/>
          </p:cNvSpPr>
          <p:nvPr/>
        </p:nvSpPr>
        <p:spPr bwMode="auto">
          <a:xfrm>
            <a:off x="3429000" y="6096000"/>
            <a:ext cx="228600" cy="0"/>
          </a:xfrm>
          <a:prstGeom prst="line">
            <a:avLst/>
          </a:prstGeom>
          <a:noFill/>
          <a:ln w="9525">
            <a:solidFill>
              <a:srgbClr val="FF0000"/>
            </a:solidFill>
            <a:round/>
            <a:headEnd/>
            <a:tailEnd/>
          </a:ln>
          <a:effectLst/>
        </p:spPr>
        <p:txBody>
          <a:bodyPr wrap="none" anchor="ctr"/>
          <a:lstStyle/>
          <a:p>
            <a:endParaRPr lang="en-US"/>
          </a:p>
        </p:txBody>
      </p:sp>
      <p:sp>
        <p:nvSpPr>
          <p:cNvPr id="13" name="Line 13"/>
          <p:cNvSpPr>
            <a:spLocks noChangeShapeType="1"/>
          </p:cNvSpPr>
          <p:nvPr/>
        </p:nvSpPr>
        <p:spPr bwMode="auto">
          <a:xfrm flipH="1">
            <a:off x="1447800" y="5715000"/>
            <a:ext cx="1981200" cy="0"/>
          </a:xfrm>
          <a:prstGeom prst="line">
            <a:avLst/>
          </a:prstGeom>
          <a:noFill/>
          <a:ln w="9525">
            <a:solidFill>
              <a:srgbClr val="FF0000"/>
            </a:solidFill>
            <a:round/>
            <a:headEnd/>
            <a:tailEnd/>
          </a:ln>
          <a:effectLst/>
        </p:spPr>
        <p:txBody>
          <a:bodyPr wrap="none" anchor="ctr"/>
          <a:lstStyle/>
          <a:p>
            <a:endParaRPr lang="en-US"/>
          </a:p>
        </p:txBody>
      </p:sp>
      <p:sp>
        <p:nvSpPr>
          <p:cNvPr id="14" name="Line 14"/>
          <p:cNvSpPr>
            <a:spLocks noChangeShapeType="1"/>
          </p:cNvSpPr>
          <p:nvPr/>
        </p:nvSpPr>
        <p:spPr bwMode="auto">
          <a:xfrm flipH="1">
            <a:off x="1676400" y="3505200"/>
            <a:ext cx="1752600" cy="0"/>
          </a:xfrm>
          <a:prstGeom prst="line">
            <a:avLst/>
          </a:prstGeom>
          <a:noFill/>
          <a:ln w="9525">
            <a:solidFill>
              <a:srgbClr val="FF0000"/>
            </a:solidFill>
            <a:round/>
            <a:headEnd/>
            <a:tailEnd/>
          </a:ln>
          <a:effectLst/>
        </p:spPr>
        <p:txBody>
          <a:bodyPr wrap="none" anchor="ctr"/>
          <a:lstStyle/>
          <a:p>
            <a:endParaRPr lang="en-US"/>
          </a:p>
        </p:txBody>
      </p:sp>
      <p:sp>
        <p:nvSpPr>
          <p:cNvPr id="15" name="Text Box 15"/>
          <p:cNvSpPr txBox="1">
            <a:spLocks noChangeArrowheads="1"/>
          </p:cNvSpPr>
          <p:nvPr/>
        </p:nvSpPr>
        <p:spPr bwMode="auto">
          <a:xfrm>
            <a:off x="457200" y="3276600"/>
            <a:ext cx="1676400" cy="369332"/>
          </a:xfrm>
          <a:prstGeom prst="rect">
            <a:avLst/>
          </a:prstGeom>
          <a:noFill/>
          <a:ln w="9525">
            <a:noFill/>
            <a:miter lim="800000"/>
            <a:headEnd/>
            <a:tailEnd/>
          </a:ln>
          <a:effectLst/>
        </p:spPr>
        <p:txBody>
          <a:bodyPr>
            <a:spAutoFit/>
          </a:bodyPr>
          <a:lstStyle/>
          <a:p>
            <a:pPr>
              <a:spcBef>
                <a:spcPct val="50000"/>
              </a:spcBef>
            </a:pPr>
            <a:r>
              <a:rPr lang="en-US" b="1" dirty="0"/>
              <a:t>Phalanges</a:t>
            </a:r>
          </a:p>
        </p:txBody>
      </p:sp>
      <p:sp>
        <p:nvSpPr>
          <p:cNvPr id="16" name="Text Box 16"/>
          <p:cNvSpPr txBox="1">
            <a:spLocks noChangeArrowheads="1"/>
          </p:cNvSpPr>
          <p:nvPr/>
        </p:nvSpPr>
        <p:spPr bwMode="auto">
          <a:xfrm>
            <a:off x="381000" y="4495800"/>
            <a:ext cx="1676400" cy="369332"/>
          </a:xfrm>
          <a:prstGeom prst="rect">
            <a:avLst/>
          </a:prstGeom>
          <a:noFill/>
          <a:ln w="9525">
            <a:noFill/>
            <a:miter lim="800000"/>
            <a:headEnd/>
            <a:tailEnd/>
          </a:ln>
          <a:effectLst/>
        </p:spPr>
        <p:txBody>
          <a:bodyPr>
            <a:spAutoFit/>
          </a:bodyPr>
          <a:lstStyle/>
          <a:p>
            <a:pPr>
              <a:spcBef>
                <a:spcPct val="50000"/>
              </a:spcBef>
            </a:pPr>
            <a:r>
              <a:rPr lang="en-US" b="1" dirty="0"/>
              <a:t>Metacarpals</a:t>
            </a:r>
          </a:p>
        </p:txBody>
      </p:sp>
      <p:sp>
        <p:nvSpPr>
          <p:cNvPr id="17" name="Text Box 17"/>
          <p:cNvSpPr txBox="1">
            <a:spLocks noChangeArrowheads="1"/>
          </p:cNvSpPr>
          <p:nvPr/>
        </p:nvSpPr>
        <p:spPr bwMode="auto">
          <a:xfrm>
            <a:off x="457200" y="5334000"/>
            <a:ext cx="1371600" cy="369332"/>
          </a:xfrm>
          <a:prstGeom prst="rect">
            <a:avLst/>
          </a:prstGeom>
          <a:noFill/>
          <a:ln w="9525">
            <a:noFill/>
            <a:miter lim="800000"/>
            <a:headEnd/>
            <a:tailEnd/>
          </a:ln>
          <a:effectLst/>
        </p:spPr>
        <p:txBody>
          <a:bodyPr>
            <a:spAutoFit/>
          </a:bodyPr>
          <a:lstStyle/>
          <a:p>
            <a:pPr>
              <a:spcBef>
                <a:spcPct val="50000"/>
              </a:spcBef>
            </a:pPr>
            <a:r>
              <a:rPr lang="en-US" b="1" dirty="0"/>
              <a:t>Carpals</a:t>
            </a:r>
          </a:p>
        </p:txBody>
      </p:sp>
      <p:sp>
        <p:nvSpPr>
          <p:cNvPr id="18" name="Text Box 18"/>
          <p:cNvSpPr txBox="1">
            <a:spLocks noChangeArrowheads="1"/>
          </p:cNvSpPr>
          <p:nvPr/>
        </p:nvSpPr>
        <p:spPr bwMode="auto">
          <a:xfrm>
            <a:off x="3810000" y="4495800"/>
            <a:ext cx="641350" cy="457200"/>
          </a:xfrm>
          <a:prstGeom prst="rect">
            <a:avLst/>
          </a:prstGeom>
          <a:noFill/>
          <a:ln w="9525">
            <a:noFill/>
            <a:miter lim="800000"/>
            <a:headEnd/>
            <a:tailEnd/>
          </a:ln>
          <a:effectLst/>
        </p:spPr>
        <p:txBody>
          <a:bodyPr>
            <a:spAutoFit/>
          </a:bodyPr>
          <a:lstStyle/>
          <a:p>
            <a:pPr>
              <a:spcBef>
                <a:spcPct val="50000"/>
              </a:spcBef>
            </a:pPr>
            <a:r>
              <a:rPr lang="en-US"/>
              <a:t>5</a:t>
            </a:r>
          </a:p>
        </p:txBody>
      </p:sp>
      <p:sp>
        <p:nvSpPr>
          <p:cNvPr id="19" name="Text Box 19"/>
          <p:cNvSpPr txBox="1">
            <a:spLocks noChangeArrowheads="1"/>
          </p:cNvSpPr>
          <p:nvPr/>
        </p:nvSpPr>
        <p:spPr bwMode="auto">
          <a:xfrm>
            <a:off x="4114800" y="4495800"/>
            <a:ext cx="1447800" cy="457200"/>
          </a:xfrm>
          <a:prstGeom prst="rect">
            <a:avLst/>
          </a:prstGeom>
          <a:noFill/>
          <a:ln w="9525">
            <a:noFill/>
            <a:miter lim="800000"/>
            <a:headEnd/>
            <a:tailEnd/>
          </a:ln>
          <a:effectLst/>
        </p:spPr>
        <p:txBody>
          <a:bodyPr>
            <a:spAutoFit/>
          </a:bodyPr>
          <a:lstStyle/>
          <a:p>
            <a:pPr>
              <a:spcBef>
                <a:spcPct val="50000"/>
              </a:spcBef>
            </a:pPr>
            <a:r>
              <a:rPr lang="en-US"/>
              <a:t>4</a:t>
            </a:r>
          </a:p>
        </p:txBody>
      </p:sp>
      <p:sp>
        <p:nvSpPr>
          <p:cNvPr id="20" name="Text Box 20"/>
          <p:cNvSpPr txBox="1">
            <a:spLocks noChangeArrowheads="1"/>
          </p:cNvSpPr>
          <p:nvPr/>
        </p:nvSpPr>
        <p:spPr bwMode="auto">
          <a:xfrm>
            <a:off x="4419600" y="4419600"/>
            <a:ext cx="457200" cy="457200"/>
          </a:xfrm>
          <a:prstGeom prst="rect">
            <a:avLst/>
          </a:prstGeom>
          <a:noFill/>
          <a:ln w="9525">
            <a:noFill/>
            <a:miter lim="800000"/>
            <a:headEnd/>
            <a:tailEnd/>
          </a:ln>
          <a:effectLst/>
        </p:spPr>
        <p:txBody>
          <a:bodyPr>
            <a:spAutoFit/>
          </a:bodyPr>
          <a:lstStyle/>
          <a:p>
            <a:pPr>
              <a:spcBef>
                <a:spcPct val="50000"/>
              </a:spcBef>
            </a:pPr>
            <a:r>
              <a:rPr lang="en-US"/>
              <a:t>3</a:t>
            </a:r>
          </a:p>
        </p:txBody>
      </p:sp>
      <p:sp>
        <p:nvSpPr>
          <p:cNvPr id="21" name="Text Box 21"/>
          <p:cNvSpPr txBox="1">
            <a:spLocks noChangeArrowheads="1"/>
          </p:cNvSpPr>
          <p:nvPr/>
        </p:nvSpPr>
        <p:spPr bwMode="auto">
          <a:xfrm>
            <a:off x="4724400" y="4495800"/>
            <a:ext cx="457200" cy="457200"/>
          </a:xfrm>
          <a:prstGeom prst="rect">
            <a:avLst/>
          </a:prstGeom>
          <a:noFill/>
          <a:ln w="9525">
            <a:noFill/>
            <a:miter lim="800000"/>
            <a:headEnd/>
            <a:tailEnd/>
          </a:ln>
          <a:effectLst/>
        </p:spPr>
        <p:txBody>
          <a:bodyPr>
            <a:spAutoFit/>
          </a:bodyPr>
          <a:lstStyle/>
          <a:p>
            <a:pPr>
              <a:spcBef>
                <a:spcPct val="50000"/>
              </a:spcBef>
            </a:pPr>
            <a:r>
              <a:rPr lang="en-US"/>
              <a:t>2</a:t>
            </a:r>
          </a:p>
        </p:txBody>
      </p:sp>
      <p:sp>
        <p:nvSpPr>
          <p:cNvPr id="22" name="Text Box 22"/>
          <p:cNvSpPr txBox="1">
            <a:spLocks noChangeArrowheads="1"/>
          </p:cNvSpPr>
          <p:nvPr/>
        </p:nvSpPr>
        <p:spPr bwMode="auto">
          <a:xfrm>
            <a:off x="5029200" y="5105400"/>
            <a:ext cx="457200" cy="457200"/>
          </a:xfrm>
          <a:prstGeom prst="rect">
            <a:avLst/>
          </a:prstGeom>
          <a:noFill/>
          <a:ln w="9525">
            <a:noFill/>
            <a:miter lim="800000"/>
            <a:headEnd/>
            <a:tailEnd/>
          </a:ln>
          <a:effectLst/>
        </p:spPr>
        <p:txBody>
          <a:bodyPr>
            <a:spAutoFit/>
          </a:bodyPr>
          <a:lstStyle/>
          <a:p>
            <a:pPr>
              <a:spcBef>
                <a:spcPct val="50000"/>
              </a:spcBef>
            </a:pPr>
            <a:r>
              <a:rPr lang="en-US"/>
              <a:t>1</a:t>
            </a:r>
          </a:p>
        </p:txBody>
      </p:sp>
      <p:sp>
        <p:nvSpPr>
          <p:cNvPr id="23" name="Line 23"/>
          <p:cNvSpPr>
            <a:spLocks noChangeShapeType="1"/>
          </p:cNvSpPr>
          <p:nvPr/>
        </p:nvSpPr>
        <p:spPr bwMode="auto">
          <a:xfrm flipH="1" flipV="1">
            <a:off x="5638800" y="4800600"/>
            <a:ext cx="1676400" cy="914400"/>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4" name="Line 24"/>
          <p:cNvSpPr>
            <a:spLocks noChangeShapeType="1"/>
          </p:cNvSpPr>
          <p:nvPr/>
        </p:nvSpPr>
        <p:spPr bwMode="auto">
          <a:xfrm flipH="1">
            <a:off x="5943600" y="4191000"/>
            <a:ext cx="1371600" cy="152400"/>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5" name="Line 25"/>
          <p:cNvSpPr>
            <a:spLocks noChangeShapeType="1"/>
          </p:cNvSpPr>
          <p:nvPr/>
        </p:nvSpPr>
        <p:spPr bwMode="auto">
          <a:xfrm>
            <a:off x="2057400" y="2438400"/>
            <a:ext cx="2362200" cy="1447800"/>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6" name="Line 26"/>
          <p:cNvSpPr>
            <a:spLocks noChangeShapeType="1"/>
          </p:cNvSpPr>
          <p:nvPr/>
        </p:nvSpPr>
        <p:spPr bwMode="auto">
          <a:xfrm>
            <a:off x="4267200" y="1828800"/>
            <a:ext cx="304800" cy="1295400"/>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7" name="Line 27"/>
          <p:cNvSpPr>
            <a:spLocks noChangeShapeType="1"/>
          </p:cNvSpPr>
          <p:nvPr/>
        </p:nvSpPr>
        <p:spPr bwMode="auto">
          <a:xfrm flipH="1">
            <a:off x="4648200" y="1905000"/>
            <a:ext cx="1447800" cy="762000"/>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8" name="Text Box 28"/>
          <p:cNvSpPr txBox="1">
            <a:spLocks noChangeArrowheads="1"/>
          </p:cNvSpPr>
          <p:nvPr/>
        </p:nvSpPr>
        <p:spPr bwMode="auto">
          <a:xfrm>
            <a:off x="533400" y="2057400"/>
            <a:ext cx="2514600" cy="457200"/>
          </a:xfrm>
          <a:prstGeom prst="rect">
            <a:avLst/>
          </a:prstGeom>
          <a:noFill/>
          <a:ln w="9525">
            <a:noFill/>
            <a:miter lim="800000"/>
            <a:headEnd/>
            <a:tailEnd/>
          </a:ln>
          <a:effectLst/>
        </p:spPr>
        <p:txBody>
          <a:bodyPr>
            <a:spAutoFit/>
          </a:bodyPr>
          <a:lstStyle/>
          <a:p>
            <a:pPr>
              <a:spcBef>
                <a:spcPct val="50000"/>
              </a:spcBef>
            </a:pPr>
            <a:r>
              <a:rPr lang="en-US" dirty="0"/>
              <a:t>Proximal Phalanx</a:t>
            </a:r>
          </a:p>
        </p:txBody>
      </p:sp>
      <p:sp>
        <p:nvSpPr>
          <p:cNvPr id="29" name="Text Box 29"/>
          <p:cNvSpPr txBox="1">
            <a:spLocks noChangeArrowheads="1"/>
          </p:cNvSpPr>
          <p:nvPr/>
        </p:nvSpPr>
        <p:spPr bwMode="auto">
          <a:xfrm>
            <a:off x="3810000" y="1447800"/>
            <a:ext cx="2133600" cy="457200"/>
          </a:xfrm>
          <a:prstGeom prst="rect">
            <a:avLst/>
          </a:prstGeom>
          <a:noFill/>
          <a:ln w="9525">
            <a:noFill/>
            <a:miter lim="800000"/>
            <a:headEnd/>
            <a:tailEnd/>
          </a:ln>
          <a:effectLst/>
        </p:spPr>
        <p:txBody>
          <a:bodyPr>
            <a:spAutoFit/>
          </a:bodyPr>
          <a:lstStyle/>
          <a:p>
            <a:pPr>
              <a:spcBef>
                <a:spcPct val="50000"/>
              </a:spcBef>
            </a:pPr>
            <a:r>
              <a:rPr lang="en-US" dirty="0"/>
              <a:t>Middle Phalanx</a:t>
            </a:r>
          </a:p>
        </p:txBody>
      </p:sp>
      <p:sp>
        <p:nvSpPr>
          <p:cNvPr id="30" name="Text Box 30"/>
          <p:cNvSpPr txBox="1">
            <a:spLocks noChangeArrowheads="1"/>
          </p:cNvSpPr>
          <p:nvPr/>
        </p:nvSpPr>
        <p:spPr bwMode="auto">
          <a:xfrm>
            <a:off x="6096000" y="1524000"/>
            <a:ext cx="2209800" cy="369332"/>
          </a:xfrm>
          <a:prstGeom prst="rect">
            <a:avLst/>
          </a:prstGeom>
          <a:noFill/>
          <a:ln w="9525">
            <a:noFill/>
            <a:miter lim="800000"/>
            <a:headEnd/>
            <a:tailEnd/>
          </a:ln>
          <a:effectLst/>
        </p:spPr>
        <p:txBody>
          <a:bodyPr wrap="square">
            <a:spAutoFit/>
          </a:bodyPr>
          <a:lstStyle/>
          <a:p>
            <a:pPr>
              <a:spcBef>
                <a:spcPct val="50000"/>
              </a:spcBef>
            </a:pPr>
            <a:r>
              <a:rPr lang="en-US" dirty="0"/>
              <a:t>Distal Phalanx</a:t>
            </a:r>
          </a:p>
        </p:txBody>
      </p:sp>
      <p:sp>
        <p:nvSpPr>
          <p:cNvPr id="31" name="Text Box 31"/>
          <p:cNvSpPr txBox="1">
            <a:spLocks noChangeArrowheads="1"/>
          </p:cNvSpPr>
          <p:nvPr/>
        </p:nvSpPr>
        <p:spPr bwMode="auto">
          <a:xfrm>
            <a:off x="7391400" y="5334000"/>
            <a:ext cx="1981200" cy="822325"/>
          </a:xfrm>
          <a:prstGeom prst="rect">
            <a:avLst/>
          </a:prstGeom>
          <a:noFill/>
          <a:ln w="9525">
            <a:noFill/>
            <a:miter lim="800000"/>
            <a:headEnd/>
            <a:tailEnd/>
          </a:ln>
          <a:effectLst/>
        </p:spPr>
        <p:txBody>
          <a:bodyPr>
            <a:spAutoFit/>
          </a:bodyPr>
          <a:lstStyle/>
          <a:p>
            <a:pPr>
              <a:spcBef>
                <a:spcPct val="50000"/>
              </a:spcBef>
            </a:pPr>
            <a:r>
              <a:rPr lang="en-US"/>
              <a:t>Proximal Phalanx</a:t>
            </a:r>
          </a:p>
        </p:txBody>
      </p:sp>
      <p:sp>
        <p:nvSpPr>
          <p:cNvPr id="32" name="Text Box 32"/>
          <p:cNvSpPr txBox="1">
            <a:spLocks noChangeArrowheads="1"/>
          </p:cNvSpPr>
          <p:nvPr/>
        </p:nvSpPr>
        <p:spPr bwMode="auto">
          <a:xfrm>
            <a:off x="7467600" y="3810000"/>
            <a:ext cx="1295400" cy="822325"/>
          </a:xfrm>
          <a:prstGeom prst="rect">
            <a:avLst/>
          </a:prstGeom>
          <a:noFill/>
          <a:ln w="9525">
            <a:noFill/>
            <a:miter lim="800000"/>
            <a:headEnd/>
            <a:tailEnd/>
          </a:ln>
          <a:effectLst/>
        </p:spPr>
        <p:txBody>
          <a:bodyPr>
            <a:spAutoFit/>
          </a:bodyPr>
          <a:lstStyle/>
          <a:p>
            <a:pPr>
              <a:spcBef>
                <a:spcPct val="50000"/>
              </a:spcBef>
            </a:pPr>
            <a:r>
              <a:rPr lang="en-US"/>
              <a:t>Distal Phalanx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30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par>
                          <p:cTn id="20" fill="hold">
                            <p:stCondLst>
                              <p:cond delay="1300"/>
                            </p:stCondLst>
                            <p:childTnLst>
                              <p:par>
                                <p:cTn id="21" presetID="2" presetClass="entr" presetSubtype="8" fill="hold" grpId="0" nodeType="afterEffect">
                                  <p:stCondLst>
                                    <p:cond delay="3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2100"/>
                            </p:stCondLst>
                            <p:childTnLst>
                              <p:par>
                                <p:cTn id="26" presetID="2" presetClass="entr" presetSubtype="8" fill="hold" grpId="0" nodeType="afterEffect">
                                  <p:stCondLst>
                                    <p:cond delay="3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0-#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childTnLst>
                          </p:cTn>
                        </p:par>
                        <p:par>
                          <p:cTn id="30" fill="hold">
                            <p:stCondLst>
                              <p:cond delay="2900"/>
                            </p:stCondLst>
                            <p:childTnLst>
                              <p:par>
                                <p:cTn id="31" presetID="2" presetClass="entr" presetSubtype="8" fill="hold" grpId="0" nodeType="afterEffect">
                                  <p:stCondLst>
                                    <p:cond delay="30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00"/>
                            </p:stCondLst>
                            <p:childTnLst>
                              <p:par>
                                <p:cTn id="36" presetID="2" presetClass="entr" presetSubtype="8" fill="hold" grpId="0" nodeType="afterEffect">
                                  <p:stCondLst>
                                    <p:cond delay="30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0-#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0-#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0-#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0-#ppt_w/2"/>
                                          </p:val>
                                        </p:tav>
                                        <p:tav tm="100000">
                                          <p:val>
                                            <p:strVal val="#ppt_x"/>
                                          </p:val>
                                        </p:tav>
                                      </p:tavLst>
                                    </p:anim>
                                    <p:anim calcmode="lin" valueType="num">
                                      <p:cBhvr additive="base">
                                        <p:cTn id="7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500" fill="hold"/>
                                        <p:tgtEl>
                                          <p:spTgt spid="30"/>
                                        </p:tgtEl>
                                        <p:attrNameLst>
                                          <p:attrName>ppt_x</p:attrName>
                                        </p:attrNameLst>
                                      </p:cBhvr>
                                      <p:tavLst>
                                        <p:tav tm="0">
                                          <p:val>
                                            <p:strVal val="0-#ppt_w/2"/>
                                          </p:val>
                                        </p:tav>
                                        <p:tav tm="100000">
                                          <p:val>
                                            <p:strVal val="#ppt_x"/>
                                          </p:val>
                                        </p:tav>
                                      </p:tavLst>
                                    </p:anim>
                                    <p:anim calcmode="lin" valueType="num">
                                      <p:cBhvr additive="base">
                                        <p:cTn id="81"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0-#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500" fill="hold"/>
                                        <p:tgtEl>
                                          <p:spTgt spid="32"/>
                                        </p:tgtEl>
                                        <p:attrNameLst>
                                          <p:attrName>ppt_x</p:attrName>
                                        </p:attrNameLst>
                                      </p:cBhvr>
                                      <p:tavLst>
                                        <p:tav tm="0">
                                          <p:val>
                                            <p:strVal val="0-#ppt_w/2"/>
                                          </p:val>
                                        </p:tav>
                                        <p:tav tm="100000">
                                          <p:val>
                                            <p:strVal val="#ppt_x"/>
                                          </p:val>
                                        </p:tav>
                                      </p:tavLst>
                                    </p:anim>
                                    <p:anim calcmode="lin" valueType="num">
                                      <p:cBhvr additive="base">
                                        <p:cTn id="9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additive="base">
                                        <p:cTn id="98" dur="500" fill="hold"/>
                                        <p:tgtEl>
                                          <p:spTgt spid="23"/>
                                        </p:tgtEl>
                                        <p:attrNameLst>
                                          <p:attrName>ppt_x</p:attrName>
                                        </p:attrNameLst>
                                      </p:cBhvr>
                                      <p:tavLst>
                                        <p:tav tm="0">
                                          <p:val>
                                            <p:strVal val="0-#ppt_w/2"/>
                                          </p:val>
                                        </p:tav>
                                        <p:tav tm="100000">
                                          <p:val>
                                            <p:strVal val="#ppt_x"/>
                                          </p:val>
                                        </p:tav>
                                      </p:tavLst>
                                    </p:anim>
                                    <p:anim calcmode="lin" valueType="num">
                                      <p:cBhvr additive="base">
                                        <p:cTn id="9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additive="base">
                                        <p:cTn id="104" dur="500" fill="hold"/>
                                        <p:tgtEl>
                                          <p:spTgt spid="31"/>
                                        </p:tgtEl>
                                        <p:attrNameLst>
                                          <p:attrName>ppt_x</p:attrName>
                                        </p:attrNameLst>
                                      </p:cBhvr>
                                      <p:tavLst>
                                        <p:tav tm="0">
                                          <p:val>
                                            <p:strVal val="0-#ppt_w/2"/>
                                          </p:val>
                                        </p:tav>
                                        <p:tav tm="100000">
                                          <p:val>
                                            <p:strVal val="#ppt_x"/>
                                          </p:val>
                                        </p:tav>
                                      </p:tavLst>
                                    </p:anim>
                                    <p:anim calcmode="lin" valueType="num">
                                      <p:cBhvr additive="base">
                                        <p:cTn id="10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6" grpId="0" autoUpdateAnimBg="0"/>
      <p:bldP spid="17" grpId="0" autoUpdateAnimBg="0"/>
      <p:bldP spid="18" grpId="0" autoUpdateAnimBg="0"/>
      <p:bldP spid="19" grpId="0" autoUpdateAnimBg="0"/>
      <p:bldP spid="20" grpId="0" autoUpdateAnimBg="0"/>
      <p:bldP spid="21" grpId="0" autoUpdateAnimBg="0"/>
      <p:bldP spid="22" grpId="0" autoUpdateAnimBg="0"/>
      <p:bldP spid="23" grpId="0" animBg="1"/>
      <p:bldP spid="24" grpId="0" animBg="1"/>
      <p:bldP spid="25" grpId="0" animBg="1"/>
      <p:bldP spid="26" grpId="0" animBg="1"/>
      <p:bldP spid="27" grpId="0" animBg="1"/>
      <p:bldP spid="28" grpId="0" autoUpdateAnimBg="0"/>
      <p:bldP spid="29" grpId="0" autoUpdateAnimBg="0"/>
      <p:bldP spid="30" grpId="0" autoUpdateAnimBg="0"/>
      <p:bldP spid="31" grpId="0" autoUpdateAnimBg="0"/>
      <p:bldP spid="32"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Rectangle 3"/>
          <p:cNvSpPr txBox="1">
            <a:spLocks noChangeArrowheads="1"/>
          </p:cNvSpPr>
          <p:nvPr/>
        </p:nvSpPr>
        <p:spPr>
          <a:xfrm>
            <a:off x="0" y="1600200"/>
            <a:ext cx="7467600" cy="457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Bones are organs.  Thus, they’re composed of multiple tissue types. Bones are composed of:</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FF"/>
                </a:solidFill>
                <a:effectLst/>
                <a:uLnTx/>
                <a:uFillTx/>
                <a:latin typeface="+mn-lt"/>
                <a:ea typeface="+mn-ea"/>
                <a:cs typeface="+mn-cs"/>
              </a:rPr>
              <a:t>Bone tissue (a.k.a. osseous tissue).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mn-lt"/>
                <a:ea typeface="+mn-ea"/>
                <a:cs typeface="+mn-cs"/>
              </a:rPr>
              <a:t>Fibrous connective tissue.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CC9900"/>
                </a:solidFill>
                <a:effectLst/>
                <a:uLnTx/>
                <a:uFillTx/>
                <a:latin typeface="+mn-lt"/>
                <a:ea typeface="+mn-ea"/>
                <a:cs typeface="+mn-cs"/>
              </a:rPr>
              <a:t>Cartilage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Vascular tissue.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mn-lt"/>
                <a:ea typeface="+mn-ea"/>
                <a:cs typeface="+mn-cs"/>
              </a:rPr>
              <a:t>Lymphatic tissue.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hlink"/>
                </a:solidFill>
                <a:effectLst/>
                <a:uLnTx/>
                <a:uFillTx/>
                <a:latin typeface="+mn-lt"/>
                <a:ea typeface="+mn-ea"/>
                <a:cs typeface="+mn-cs"/>
              </a:rPr>
              <a:t>Adipose tissue.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folHlink"/>
                </a:solidFill>
                <a:effectLst/>
                <a:uLnTx/>
                <a:uFillTx/>
                <a:latin typeface="+mn-lt"/>
                <a:ea typeface="+mn-ea"/>
                <a:cs typeface="+mn-cs"/>
              </a:rPr>
              <a:t>Nervous tissue.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folHlink"/>
              </a:solidFill>
              <a:effectLst/>
              <a:uLnTx/>
              <a:uFillTx/>
              <a:latin typeface="+mn-lt"/>
              <a:ea typeface="+mn-ea"/>
              <a:cs typeface="+mn-cs"/>
            </a:endParaRPr>
          </a:p>
        </p:txBody>
      </p:sp>
      <p:pic>
        <p:nvPicPr>
          <p:cNvPr id="6" name="Picture 3" descr="illu_compact_spongy_bone"/>
          <p:cNvPicPr>
            <a:picLocks noChangeAspect="1" noChangeArrowheads="1"/>
          </p:cNvPicPr>
          <p:nvPr/>
        </p:nvPicPr>
        <p:blipFill>
          <a:blip r:embed="rId2"/>
          <a:srcRect l="6172" t="10667"/>
          <a:stretch>
            <a:fillRect/>
          </a:stretch>
        </p:blipFill>
        <p:spPr bwMode="auto">
          <a:xfrm>
            <a:off x="3352800" y="3676650"/>
            <a:ext cx="5791200" cy="3181350"/>
          </a:xfrm>
          <a:prstGeom prst="rect">
            <a:avLst/>
          </a:prstGeom>
          <a:noFill/>
          <a:ln w="9525">
            <a:noFill/>
            <a:miter lim="800000"/>
            <a:headEnd/>
            <a:tailEnd/>
          </a:ln>
        </p:spPr>
      </p:pic>
      <p:sp>
        <p:nvSpPr>
          <p:cNvPr id="7" name="Rectangle 2"/>
          <p:cNvSpPr txBox="1">
            <a:spLocks noGrp="1" noChangeArrowheads="1"/>
          </p:cNvSpPr>
          <p:nvPr>
            <p:ph type="title"/>
          </p:nvPr>
        </p:nvSpPr>
        <p:spPr>
          <a:prstGeom prst="rect">
            <a:avLst/>
          </a:prstGeom>
          <a:solidFill>
            <a:srgbClr val="FFFFFF"/>
          </a:solidFill>
          <a:ln>
            <a:solidFill>
              <a:srgbClr val="000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0000"/>
                </a:solidFill>
                <a:effectLst/>
                <a:uLnTx/>
                <a:uFillTx/>
                <a:latin typeface="+mj-lt"/>
                <a:ea typeface="+mj-ea"/>
                <a:cs typeface="+mj-cs"/>
              </a:rPr>
              <a:t>Bone Structure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txBox="1">
            <a:spLocks noChangeArrowheads="1"/>
          </p:cNvSpPr>
          <p:nvPr/>
        </p:nvSpPr>
        <p:spPr>
          <a:xfrm>
            <a:off x="304800" y="152400"/>
            <a:ext cx="38100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All bones consist of a dense, solid outer layer known as </a:t>
            </a:r>
            <a:r>
              <a:rPr kumimoji="0" lang="en-US" sz="2800" b="0" i="0" u="none" strike="noStrike" kern="1200" cap="none" spc="0" normalizeH="0" baseline="0" noProof="0" dirty="0" smtClean="0">
                <a:ln>
                  <a:noFill/>
                </a:ln>
                <a:solidFill>
                  <a:srgbClr val="FFFF00"/>
                </a:solidFill>
                <a:effectLst/>
                <a:uLnTx/>
                <a:uFillTx/>
                <a:latin typeface="+mn-lt"/>
                <a:ea typeface="+mn-ea"/>
                <a:cs typeface="+mn-cs"/>
              </a:rPr>
              <a:t>compact bone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and an inner layer of </a:t>
            </a:r>
            <a:r>
              <a:rPr kumimoji="0" lang="en-US" sz="2800" b="0" i="0" u="none" strike="noStrike" kern="1200" cap="none" spc="0" normalizeH="0" baseline="0" noProof="0" dirty="0" smtClean="0">
                <a:ln>
                  <a:noFill/>
                </a:ln>
                <a:solidFill>
                  <a:srgbClr val="FFFF00"/>
                </a:solidFill>
                <a:effectLst/>
                <a:uLnTx/>
                <a:uFillTx/>
                <a:latin typeface="+mn-lt"/>
                <a:ea typeface="+mn-ea"/>
                <a:cs typeface="+mn-cs"/>
              </a:rPr>
              <a:t>spongy bone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 a honeycomb of flat, needle-like projections called </a:t>
            </a:r>
            <a:r>
              <a:rPr kumimoji="0" lang="en-US" sz="2800" b="0" i="1" u="none" strike="noStrike" kern="1200" cap="none" spc="0" normalizeH="0" baseline="0" noProof="0" dirty="0" err="1" smtClean="0">
                <a:ln>
                  <a:noFill/>
                </a:ln>
                <a:solidFill>
                  <a:schemeClr val="hlink"/>
                </a:solidFill>
                <a:effectLst/>
                <a:uLnTx/>
                <a:uFillTx/>
                <a:latin typeface="+mn-lt"/>
                <a:ea typeface="+mn-ea"/>
                <a:cs typeface="+mn-cs"/>
              </a:rPr>
              <a:t>trabeculae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Bone is an extremely dynamic tissue!!!!</a:t>
            </a:r>
          </a:p>
        </p:txBody>
      </p:sp>
      <p:pic>
        <p:nvPicPr>
          <p:cNvPr id="5" name="Picture 4" descr="Cross-sectional bone illustration"/>
          <p:cNvPicPr>
            <a:picLocks noChangeAspect="1" noChangeArrowheads="1"/>
          </p:cNvPicPr>
          <p:nvPr/>
        </p:nvPicPr>
        <p:blipFill>
          <a:blip r:embed="rId2"/>
          <a:srcRect l="6026" r="10840" b="3110"/>
          <a:stretch>
            <a:fillRect/>
          </a:stretch>
        </p:blipFill>
        <p:spPr>
          <a:xfrm>
            <a:off x="4648200" y="0"/>
            <a:ext cx="4495800" cy="2819400"/>
          </a:xfrm>
          <a:prstGeom prst="rect">
            <a:avLst/>
          </a:prstGeom>
          <a:noFill/>
        </p:spPr>
      </p:pic>
      <p:pic>
        <p:nvPicPr>
          <p:cNvPr id="6" name="Picture 7" descr="Image6"/>
          <p:cNvPicPr>
            <a:picLocks noChangeAspect="1" noChangeArrowheads="1"/>
          </p:cNvPicPr>
          <p:nvPr/>
        </p:nvPicPr>
        <p:blipFill>
          <a:blip r:embed="rId3"/>
          <a:srcRect l="1465" t="5312" r="51666" b="20320"/>
          <a:stretch>
            <a:fillRect/>
          </a:stretch>
        </p:blipFill>
        <p:spPr>
          <a:xfrm>
            <a:off x="4648200" y="3906838"/>
            <a:ext cx="4495800" cy="2951162"/>
          </a:xfrm>
          <a:prstGeom prst="rect">
            <a:avLst/>
          </a:prstGeom>
          <a:noFill/>
        </p:spPr>
      </p:pic>
      <p:sp>
        <p:nvSpPr>
          <p:cNvPr id="7" name="Text Box 12"/>
          <p:cNvSpPr txBox="1">
            <a:spLocks noChangeArrowheads="1"/>
          </p:cNvSpPr>
          <p:nvPr/>
        </p:nvSpPr>
        <p:spPr bwMode="auto">
          <a:xfrm>
            <a:off x="4648200" y="2819400"/>
            <a:ext cx="4495800" cy="1063625"/>
          </a:xfrm>
          <a:prstGeom prst="rect">
            <a:avLst/>
          </a:prstGeom>
          <a:solidFill>
            <a:schemeClr val="accent2"/>
          </a:solidFill>
          <a:ln w="9525">
            <a:solidFill>
              <a:srgbClr val="000000"/>
            </a:solidFill>
            <a:miter lim="800000"/>
            <a:headEnd/>
            <a:tailEnd/>
          </a:ln>
        </p:spPr>
        <p:txBody>
          <a:bodyPr>
            <a:spAutoFit/>
          </a:bodyPr>
          <a:lstStyle/>
          <a:p>
            <a:pPr>
              <a:spcBef>
                <a:spcPct val="50000"/>
              </a:spcBef>
            </a:pPr>
            <a:r>
              <a:rPr lang="en-US" sz="1800" i="1"/>
              <a:t>Above:  </a:t>
            </a:r>
            <a:r>
              <a:rPr lang="en-US" sz="1800"/>
              <a:t>Note the relationship btwn the compact and spongy bone.</a:t>
            </a:r>
          </a:p>
          <a:p>
            <a:pPr>
              <a:spcBef>
                <a:spcPct val="50000"/>
              </a:spcBef>
            </a:pPr>
            <a:r>
              <a:rPr lang="en-US" sz="1800" i="1"/>
              <a:t>Below:</a:t>
            </a:r>
            <a:r>
              <a:rPr lang="en-US" sz="1800"/>
              <a:t> </a:t>
            </a:r>
            <a:r>
              <a:rPr lang="en-US" sz="1800">
                <a:solidFill>
                  <a:srgbClr val="FFFFFF"/>
                </a:solidFill>
              </a:rPr>
              <a:t>Close</a:t>
            </a:r>
            <a:r>
              <a:rPr lang="en-US" sz="1800"/>
              <a:t> up of spongy bone.</a:t>
            </a:r>
            <a:endParaRPr lang="en-US" sz="1800" i="1"/>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5" descr="LSfemur"/>
          <p:cNvPicPr>
            <a:picLocks noChangeAspect="1" noChangeArrowheads="1"/>
          </p:cNvPicPr>
          <p:nvPr/>
        </p:nvPicPr>
        <p:blipFill>
          <a:blip r:embed="rId2"/>
          <a:srcRect b="20517"/>
          <a:stretch>
            <a:fillRect/>
          </a:stretch>
        </p:blipFill>
        <p:spPr bwMode="auto">
          <a:xfrm>
            <a:off x="0" y="0"/>
            <a:ext cx="9144000" cy="4876800"/>
          </a:xfrm>
          <a:prstGeom prst="rect">
            <a:avLst/>
          </a:prstGeom>
          <a:noFill/>
          <a:ln w="9525">
            <a:noFill/>
            <a:miter lim="800000"/>
            <a:headEnd/>
            <a:tailEnd/>
          </a:ln>
        </p:spPr>
      </p:pic>
      <p:sp>
        <p:nvSpPr>
          <p:cNvPr id="5" name="Text Box 2"/>
          <p:cNvSpPr txBox="1">
            <a:spLocks noChangeArrowheads="1"/>
          </p:cNvSpPr>
          <p:nvPr/>
        </p:nvSpPr>
        <p:spPr bwMode="auto">
          <a:xfrm>
            <a:off x="381000" y="5334000"/>
            <a:ext cx="8382000" cy="1379538"/>
          </a:xfrm>
          <a:prstGeom prst="rect">
            <a:avLst/>
          </a:prstGeom>
          <a:solidFill>
            <a:schemeClr val="accent2"/>
          </a:solidFill>
          <a:ln w="9525">
            <a:solidFill>
              <a:srgbClr val="000000"/>
            </a:solidFill>
            <a:miter lim="800000"/>
            <a:headEnd/>
            <a:tailEnd/>
          </a:ln>
        </p:spPr>
        <p:txBody>
          <a:bodyPr>
            <a:spAutoFit/>
          </a:bodyPr>
          <a:lstStyle/>
          <a:p>
            <a:pPr>
              <a:spcBef>
                <a:spcPct val="50000"/>
              </a:spcBef>
            </a:pPr>
            <a:r>
              <a:rPr lang="en-US">
                <a:solidFill>
                  <a:srgbClr val="FFFFFF"/>
                </a:solidFill>
              </a:rPr>
              <a:t>Note the gross differences between the spongy bone and the compact bone in the above photo.</a:t>
            </a:r>
          </a:p>
          <a:p>
            <a:pPr>
              <a:spcBef>
                <a:spcPct val="50000"/>
              </a:spcBef>
            </a:pPr>
            <a:r>
              <a:rPr lang="en-US" i="1">
                <a:solidFill>
                  <a:srgbClr val="FFFFFF"/>
                </a:solidFill>
              </a:rPr>
              <a:t>Do you see the trabeculae?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welchclass.com/Anatomy/Bones/lateralsk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52400"/>
            <a:ext cx="8991598"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06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0" y="1524000"/>
            <a:ext cx="4267200" cy="4114800"/>
          </a:xfrm>
          <a:prstGeom prst="rect">
            <a:avLst/>
          </a:prstGeom>
        </p:spPr>
        <p:txBody>
          <a:bodyPr vert="horz" lIns="91440" tIns="45720" rIns="91440" bIns="45720" rtlCol="0">
            <a:normAutofit fontScale="92500" lnSpcReduction="10000"/>
          </a:bodyPr>
          <a:lstStyle/>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Bone tissue is a type of connective tissue, so it must consist of cells plus a significant amount of extracellular matrix.</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Bone cells:</a:t>
            </a:r>
          </a:p>
          <a:p>
            <a:pPr marL="990600" marR="0" lvl="1" indent="-533400" algn="l" defTabSz="914400" rtl="0" eaLnBrk="1" fontAlgn="auto" latinLnBrk="0" hangingPunct="1">
              <a:lnSpc>
                <a:spcPct val="80000"/>
              </a:lnSpc>
              <a:spcBef>
                <a:spcPct val="20000"/>
              </a:spcBef>
              <a:spcAft>
                <a:spcPts val="0"/>
              </a:spcAft>
              <a:buClrTx/>
              <a:buSzTx/>
              <a:buFontTx/>
              <a:buAutoNum type="arabicPeriod"/>
              <a:tabLst/>
              <a:defRPr/>
            </a:pPr>
            <a:r>
              <a:rPr kumimoji="0" lang="en-US" sz="2200" b="0" i="0" u="none" strike="noStrike" kern="1200" cap="none" spc="0" normalizeH="0" baseline="0" noProof="0" dirty="0" err="1" smtClean="0">
                <a:ln>
                  <a:noFill/>
                </a:ln>
                <a:solidFill>
                  <a:srgbClr val="FFFF00"/>
                </a:solidFill>
                <a:effectLst/>
                <a:uLnTx/>
                <a:uFillTx/>
                <a:latin typeface="+mn-lt"/>
                <a:ea typeface="+mn-ea"/>
                <a:cs typeface="+mn-cs"/>
              </a:rPr>
              <a:t>Osteoblasts</a:t>
            </a:r>
            <a:endParaRPr kumimoji="0" lang="en-US" sz="2200" b="0" i="0" u="none" strike="noStrike" kern="1200" cap="none" spc="0" normalizeH="0" baseline="0" noProof="0" dirty="0" smtClean="0">
              <a:ln>
                <a:noFill/>
              </a:ln>
              <a:solidFill>
                <a:srgbClr val="FFFF00"/>
              </a:solidFill>
              <a:effectLst/>
              <a:uLnTx/>
              <a:uFillTx/>
              <a:latin typeface="+mn-lt"/>
              <a:ea typeface="+mn-ea"/>
              <a:cs typeface="+mn-cs"/>
            </a:endParaRPr>
          </a:p>
          <a:p>
            <a:pPr marL="1371600" marR="0" lvl="2" indent="-4572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Bone-building cells.</a:t>
            </a:r>
          </a:p>
          <a:p>
            <a:pPr marL="1371600" marR="0" lvl="2" indent="-4572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Synthesize and secrete collagen fibers and other organic components of bone matrix. </a:t>
            </a:r>
          </a:p>
          <a:p>
            <a:pPr marL="1371600" marR="0" lvl="2" indent="-4572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Initiate the process of calcification.</a:t>
            </a:r>
          </a:p>
          <a:p>
            <a:pPr marL="1371600" marR="0" lvl="2" indent="-4572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Found in both the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periosteum</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and the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endosteum</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1371600" marR="0" lvl="2" indent="-457200" algn="l" defTabSz="914400" rtl="0" eaLnBrk="1" fontAlgn="auto" latinLnBrk="0" hangingPunct="1">
              <a:lnSpc>
                <a:spcPct val="8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Rectangle 4"/>
          <p:cNvSpPr>
            <a:spLocks noChangeArrowheads="1"/>
          </p:cNvSpPr>
          <p:nvPr/>
        </p:nvSpPr>
        <p:spPr bwMode="auto">
          <a:xfrm>
            <a:off x="298450" y="1789113"/>
            <a:ext cx="9144000" cy="0"/>
          </a:xfrm>
          <a:prstGeom prst="rect">
            <a:avLst/>
          </a:prstGeom>
          <a:noFill/>
          <a:ln w="9525">
            <a:noFill/>
            <a:miter lim="800000"/>
            <a:headEnd/>
            <a:tailEnd/>
          </a:ln>
        </p:spPr>
        <p:txBody>
          <a:bodyPr>
            <a:spAutoFit/>
          </a:bodyPr>
          <a:lstStyle/>
          <a:p>
            <a:endParaRPr lang="en-US"/>
          </a:p>
        </p:txBody>
      </p:sp>
      <p:pic>
        <p:nvPicPr>
          <p:cNvPr id="12" name="Picture 9" descr="fosteoid"/>
          <p:cNvPicPr>
            <a:picLocks noChangeAspect="1" noChangeArrowheads="1"/>
          </p:cNvPicPr>
          <p:nvPr/>
        </p:nvPicPr>
        <p:blipFill>
          <a:blip r:embed="rId2"/>
          <a:srcRect r="17308"/>
          <a:stretch>
            <a:fillRect/>
          </a:stretch>
        </p:blipFill>
        <p:spPr bwMode="auto">
          <a:xfrm>
            <a:off x="4237038" y="0"/>
            <a:ext cx="4924425" cy="5562600"/>
          </a:xfrm>
          <a:prstGeom prst="rect">
            <a:avLst/>
          </a:prstGeom>
          <a:noFill/>
          <a:ln w="9525">
            <a:noFill/>
            <a:miter lim="800000"/>
            <a:headEnd/>
            <a:tailEnd/>
          </a:ln>
        </p:spPr>
      </p:pic>
      <p:sp>
        <p:nvSpPr>
          <p:cNvPr id="13" name="Text Box 12"/>
          <p:cNvSpPr txBox="1">
            <a:spLocks noChangeArrowheads="1"/>
          </p:cNvSpPr>
          <p:nvPr/>
        </p:nvSpPr>
        <p:spPr bwMode="auto">
          <a:xfrm>
            <a:off x="4724400" y="5791200"/>
            <a:ext cx="4114800" cy="925513"/>
          </a:xfrm>
          <a:prstGeom prst="rect">
            <a:avLst/>
          </a:prstGeom>
          <a:solidFill>
            <a:schemeClr val="accent2"/>
          </a:solidFill>
          <a:ln w="9525">
            <a:solidFill>
              <a:srgbClr val="000000"/>
            </a:solidFill>
            <a:miter lim="800000"/>
            <a:headEnd/>
            <a:tailEnd/>
          </a:ln>
        </p:spPr>
        <p:txBody>
          <a:bodyPr>
            <a:spAutoFit/>
          </a:bodyPr>
          <a:lstStyle/>
          <a:p>
            <a:pPr>
              <a:spcBef>
                <a:spcPct val="50000"/>
              </a:spcBef>
            </a:pPr>
            <a:r>
              <a:rPr lang="en-US" sz="1800" b="1">
                <a:solidFill>
                  <a:srgbClr val="FFFFFF"/>
                </a:solidFill>
              </a:rPr>
              <a:t>The blue arrows indicate the osteoblasts.  The yellow arrows indicate the bone matrix they’ve just secreted.</a:t>
            </a:r>
          </a:p>
        </p:txBody>
      </p:sp>
      <p:sp>
        <p:nvSpPr>
          <p:cNvPr id="14" name="Title 13"/>
          <p:cNvSpPr>
            <a:spLocks noGrp="1"/>
          </p:cNvSpPr>
          <p:nvPr>
            <p:ph type="title"/>
          </p:nvPr>
        </p:nvSpPr>
        <p:spPr>
          <a:xfrm>
            <a:off x="457200" y="274638"/>
            <a:ext cx="3657600" cy="1143000"/>
          </a:xfrm>
        </p:spPr>
        <p:txBody>
          <a:bodyPr/>
          <a:lstStyle/>
          <a:p>
            <a:r>
              <a:rPr lang="en-US" b="1" dirty="0" smtClean="0"/>
              <a:t>Bone Tissue</a:t>
            </a:r>
            <a:endParaRPr lang="en-US"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4724400" cy="1143000"/>
          </a:xfrm>
          <a:solidFill>
            <a:schemeClr val="tx1"/>
          </a:solidFill>
          <a:ln>
            <a:solidFill>
              <a:srgbClr val="000000"/>
            </a:solidFill>
          </a:ln>
        </p:spPr>
        <p:txBody>
          <a:bodyPr/>
          <a:lstStyle/>
          <a:p>
            <a:pPr eaLnBrk="1" hangingPunct="1"/>
            <a:r>
              <a:rPr lang="en-US" b="1" dirty="0" smtClean="0">
                <a:solidFill>
                  <a:srgbClr val="000000"/>
                </a:solidFill>
              </a:rPr>
              <a:t>Bone Structure</a:t>
            </a:r>
          </a:p>
        </p:txBody>
      </p:sp>
      <p:sp>
        <p:nvSpPr>
          <p:cNvPr id="5" name="Rectangle 3"/>
          <p:cNvSpPr txBox="1">
            <a:spLocks noChangeArrowheads="1"/>
          </p:cNvSpPr>
          <p:nvPr/>
        </p:nvSpPr>
        <p:spPr>
          <a:xfrm>
            <a:off x="152400" y="1295400"/>
            <a:ext cx="4419600" cy="46482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mn-lt"/>
                <a:ea typeface="+mn-ea"/>
                <a:cs typeface="+mn-cs"/>
              </a:rPr>
              <a:t>2.	</a:t>
            </a:r>
            <a:r>
              <a:rPr kumimoji="0" lang="en-US" sz="3200" b="0" i="0" u="none" strike="noStrike" kern="1200" cap="none" spc="0" normalizeH="0" baseline="0" noProof="0" dirty="0" err="1" smtClean="0">
                <a:ln>
                  <a:noFill/>
                </a:ln>
                <a:solidFill>
                  <a:srgbClr val="FFFF00"/>
                </a:solidFill>
                <a:effectLst/>
                <a:uLnTx/>
                <a:uFillTx/>
                <a:latin typeface="+mn-lt"/>
                <a:ea typeface="+mn-ea"/>
                <a:cs typeface="+mn-cs"/>
              </a:rPr>
              <a:t>Osteocytes</a:t>
            </a:r>
            <a:endParaRPr kumimoji="0" lang="en-US" sz="3200" b="0" i="0" u="none" strike="noStrike" kern="1200" cap="none" spc="0" normalizeH="0" baseline="0" noProof="0" dirty="0" smtClean="0">
              <a:ln>
                <a:noFill/>
              </a:ln>
              <a:solidFill>
                <a:srgbClr val="FFFF00"/>
              </a:solidFill>
              <a:effectLst/>
              <a:uLnTx/>
              <a:uFillTx/>
              <a:latin typeface="+mn-lt"/>
              <a:ea typeface="+mn-ea"/>
              <a:cs typeface="+mn-cs"/>
            </a:endParaRP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Mature bone cells.</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Osteoblasts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that have become trapped by the secretion of matrix.</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No longer secrete matrix.</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Responsible for maintaining the bone tissue</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6" name="Picture 2" descr="Lboned1"/>
          <p:cNvPicPr>
            <a:picLocks noGrp="1" noChangeAspect="1" noChangeArrowheads="1"/>
          </p:cNvPicPr>
          <p:nvPr>
            <p:ph sz="quarter" idx="4294967295"/>
          </p:nvPr>
        </p:nvPicPr>
        <p:blipFill>
          <a:blip r:embed="rId2"/>
          <a:srcRect t="39957" r="60464"/>
          <a:stretch>
            <a:fillRect/>
          </a:stretch>
        </p:blipFill>
        <p:spPr>
          <a:xfrm>
            <a:off x="6553200" y="3429000"/>
            <a:ext cx="2590800" cy="3429000"/>
          </a:xfrm>
          <a:prstGeom prst="rect">
            <a:avLst/>
          </a:prstGeom>
          <a:noFill/>
        </p:spPr>
      </p:pic>
      <p:pic>
        <p:nvPicPr>
          <p:cNvPr id="7" name="Picture 4" descr="fhowshipsl"/>
          <p:cNvPicPr>
            <a:picLocks noGrp="1" noChangeAspect="1" noChangeArrowheads="1"/>
          </p:cNvPicPr>
          <p:nvPr>
            <p:ph sz="quarter" idx="4294967295"/>
          </p:nvPr>
        </p:nvPicPr>
        <p:blipFill>
          <a:blip r:embed="rId3"/>
          <a:srcRect/>
          <a:stretch>
            <a:fillRect/>
          </a:stretch>
        </p:blipFill>
        <p:spPr>
          <a:xfrm>
            <a:off x="4724400" y="0"/>
            <a:ext cx="4419600" cy="4127500"/>
          </a:xfrm>
          <a:prstGeom prst="rect">
            <a:avLst/>
          </a:prstGeom>
          <a:noFill/>
        </p:spPr>
      </p:pic>
      <p:sp>
        <p:nvSpPr>
          <p:cNvPr id="8" name="Text Box 6"/>
          <p:cNvSpPr txBox="1">
            <a:spLocks noChangeArrowheads="1"/>
          </p:cNvSpPr>
          <p:nvPr/>
        </p:nvSpPr>
        <p:spPr bwMode="auto">
          <a:xfrm>
            <a:off x="4724400" y="990600"/>
            <a:ext cx="2362200" cy="3124200"/>
          </a:xfrm>
          <a:prstGeom prst="rect">
            <a:avLst/>
          </a:prstGeom>
          <a:solidFill>
            <a:schemeClr val="accent2"/>
          </a:solidFill>
          <a:ln w="9525">
            <a:solidFill>
              <a:srgbClr val="000000"/>
            </a:solidFill>
            <a:miter lim="800000"/>
            <a:headEnd/>
            <a:tailEnd/>
          </a:ln>
        </p:spPr>
        <p:txBody>
          <a:bodyPr>
            <a:spAutoFit/>
          </a:bodyPr>
          <a:lstStyle/>
          <a:p>
            <a:pPr>
              <a:spcBef>
                <a:spcPct val="50000"/>
              </a:spcBef>
            </a:pPr>
            <a:r>
              <a:rPr lang="en-US" sz="1800"/>
              <a:t>Yellow arrows indicate osteocytes – notice how they are surrounded by the pinkish bone matrix.</a:t>
            </a:r>
          </a:p>
          <a:p>
            <a:pPr>
              <a:spcBef>
                <a:spcPct val="50000"/>
              </a:spcBef>
            </a:pPr>
            <a:r>
              <a:rPr lang="en-US" sz="1800"/>
              <a:t>Blue arrow shows an osteoblast in the process of becoming an osteocyte.</a:t>
            </a:r>
          </a:p>
          <a:p>
            <a:pPr>
              <a:spcBef>
                <a:spcPct val="50000"/>
              </a:spcBef>
            </a:pPr>
            <a:endParaRPr lang="en-US" sz="1800"/>
          </a:p>
        </p:txBody>
      </p:sp>
      <p:sp>
        <p:nvSpPr>
          <p:cNvPr id="9" name="Text Box 7"/>
          <p:cNvSpPr txBox="1">
            <a:spLocks noChangeArrowheads="1"/>
          </p:cNvSpPr>
          <p:nvPr/>
        </p:nvSpPr>
        <p:spPr bwMode="auto">
          <a:xfrm>
            <a:off x="2514600" y="6019800"/>
            <a:ext cx="3810000" cy="650875"/>
          </a:xfrm>
          <a:prstGeom prst="rect">
            <a:avLst/>
          </a:prstGeom>
          <a:solidFill>
            <a:srgbClr val="FF0000"/>
          </a:solidFill>
          <a:ln w="9525">
            <a:solidFill>
              <a:srgbClr val="000000"/>
            </a:solidFill>
            <a:miter lim="800000"/>
            <a:headEnd/>
            <a:tailEnd/>
          </a:ln>
        </p:spPr>
        <p:txBody>
          <a:bodyPr>
            <a:spAutoFit/>
          </a:bodyPr>
          <a:lstStyle/>
          <a:p>
            <a:pPr>
              <a:spcBef>
                <a:spcPct val="50000"/>
              </a:spcBef>
            </a:pPr>
            <a:r>
              <a:rPr lang="en-US" sz="1800"/>
              <a:t>On the right, notice how the osteocyte is “trapped” within the pink matrix</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2743200"/>
            <a:ext cx="8991600" cy="41148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rgbClr val="FFFF00"/>
                </a:solidFill>
                <a:effectLst/>
                <a:uLnTx/>
                <a:uFillTx/>
                <a:latin typeface="+mn-lt"/>
                <a:ea typeface="+mn-ea"/>
                <a:cs typeface="+mn-cs"/>
              </a:rPr>
              <a:t>3.	Osteoclasts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Huge cells derived from the fusion of as many as 50 monocytes (a type of white blood cell).</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Cells that digest bone matrix – this process is called </a:t>
            </a:r>
            <a:r>
              <a:rPr kumimoji="0" lang="en-US" sz="2000" b="0" i="0" u="none" strike="noStrike" kern="1200" cap="none" spc="0" normalizeH="0" baseline="0" noProof="0" smtClean="0">
                <a:ln>
                  <a:noFill/>
                </a:ln>
                <a:solidFill>
                  <a:srgbClr val="FF6600"/>
                </a:solidFill>
                <a:effectLst/>
                <a:uLnTx/>
                <a:uFillTx/>
                <a:latin typeface="+mn-lt"/>
                <a:ea typeface="+mn-ea"/>
                <a:cs typeface="+mn-cs"/>
              </a:rPr>
              <a:t>bone resorption</a:t>
            </a:r>
            <a:r>
              <a:rPr kumimoji="0" lang="en-US" sz="2000" b="0" i="0" u="none" strike="noStrike" kern="1200" cap="none" spc="0" normalizeH="0" baseline="0" noProof="0" smtClean="0">
                <a:ln>
                  <a:noFill/>
                </a:ln>
                <a:solidFill>
                  <a:schemeClr val="tx1"/>
                </a:solidFill>
                <a:effectLst/>
                <a:uLnTx/>
                <a:uFillTx/>
                <a:latin typeface="+mn-lt"/>
                <a:ea typeface="+mn-ea"/>
                <a:cs typeface="+mn-cs"/>
              </a:rPr>
              <a:t> and is part of normal bone growth, development, maintenance, and repair.</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Concentrated in the endosteum.</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On the side of the cell that faces the bone surface, the PM is deeply folded into a ruffled border.  Here, the osteoclast secretes digestive enzymes (</a:t>
            </a:r>
            <a:r>
              <a:rPr kumimoji="0" lang="en-US" sz="2000" b="0" i="1" u="none" strike="noStrike" kern="1200" cap="none" spc="0" normalizeH="0" baseline="0" noProof="0" smtClean="0">
                <a:ln>
                  <a:noFill/>
                </a:ln>
                <a:solidFill>
                  <a:schemeClr val="tx1"/>
                </a:solidFill>
                <a:effectLst/>
                <a:uLnTx/>
                <a:uFillTx/>
                <a:latin typeface="+mn-lt"/>
                <a:ea typeface="+mn-ea"/>
                <a:cs typeface="+mn-cs"/>
              </a:rPr>
              <a:t>how might this occur</a:t>
            </a:r>
            <a:r>
              <a:rPr kumimoji="0" lang="en-US" sz="2000" b="0" i="0" u="none" strike="noStrike" kern="1200" cap="none" spc="0" normalizeH="0" baseline="0" noProof="0" smtClean="0">
                <a:ln>
                  <a:noFill/>
                </a:ln>
                <a:solidFill>
                  <a:schemeClr val="tx1"/>
                </a:solidFill>
                <a:effectLst/>
                <a:uLnTx/>
                <a:uFillTx/>
                <a:latin typeface="+mn-lt"/>
                <a:ea typeface="+mn-ea"/>
                <a:cs typeface="+mn-cs"/>
              </a:rPr>
              <a:t>?) to digest the bone matrix. It also pumps out hydrogen ions (</a:t>
            </a:r>
            <a:r>
              <a:rPr kumimoji="0" lang="en-US" sz="2000" b="0" i="1" u="none" strike="noStrike" kern="1200" cap="none" spc="0" normalizeH="0" baseline="0" noProof="0" smtClean="0">
                <a:ln>
                  <a:noFill/>
                </a:ln>
                <a:solidFill>
                  <a:schemeClr val="tx1"/>
                </a:solidFill>
                <a:effectLst/>
                <a:uLnTx/>
                <a:uFillTx/>
                <a:latin typeface="+mn-lt"/>
                <a:ea typeface="+mn-ea"/>
                <a:cs typeface="+mn-cs"/>
              </a:rPr>
              <a:t>how might this occur</a:t>
            </a:r>
            <a:r>
              <a:rPr kumimoji="0" lang="en-US" sz="2000" b="0" i="0" u="none" strike="noStrike" kern="1200" cap="none" spc="0" normalizeH="0" baseline="0" noProof="0" smtClean="0">
                <a:ln>
                  <a:noFill/>
                </a:ln>
                <a:solidFill>
                  <a:schemeClr val="tx1"/>
                </a:solidFill>
                <a:effectLst/>
                <a:uLnTx/>
                <a:uFillTx/>
                <a:latin typeface="+mn-lt"/>
                <a:ea typeface="+mn-ea"/>
                <a:cs typeface="+mn-cs"/>
              </a:rPr>
              <a:t>?) to create an acid environment that eats away at the matrix.  </a:t>
            </a:r>
            <a:r>
              <a:rPr kumimoji="0" lang="en-US" sz="2000" b="0" i="1" u="none" strike="noStrike" kern="1200" cap="none" spc="0" normalizeH="0" baseline="0" noProof="0" smtClean="0">
                <a:ln>
                  <a:noFill/>
                </a:ln>
                <a:solidFill>
                  <a:schemeClr val="tx1"/>
                </a:solidFill>
                <a:effectLst/>
                <a:uLnTx/>
                <a:uFillTx/>
                <a:latin typeface="+mn-lt"/>
                <a:ea typeface="+mn-ea"/>
                <a:cs typeface="+mn-cs"/>
              </a:rPr>
              <a:t>What advantage might a ruffled border confer?</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Why do we want a cell that eats away at bone?  (Hint: bone is a very dynamic tissue.)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2" descr="ocl41he"/>
          <p:cNvPicPr>
            <a:picLocks noGrp="1" noChangeAspect="1" noChangeArrowheads="1"/>
          </p:cNvPicPr>
          <p:nvPr>
            <p:ph sz="quarter" idx="4294967295"/>
          </p:nvPr>
        </p:nvPicPr>
        <p:blipFill>
          <a:blip r:embed="rId2"/>
          <a:srcRect t="9016" r="8197" b="9836"/>
          <a:stretch>
            <a:fillRect/>
          </a:stretch>
        </p:blipFill>
        <p:spPr>
          <a:xfrm>
            <a:off x="0" y="0"/>
            <a:ext cx="4191000" cy="2794000"/>
          </a:xfrm>
          <a:prstGeom prst="rect">
            <a:avLst/>
          </a:prstGeom>
          <a:noFill/>
        </p:spPr>
      </p:pic>
      <p:pic>
        <p:nvPicPr>
          <p:cNvPr id="6" name="Picture 6" descr="osteob"/>
          <p:cNvPicPr>
            <a:picLocks noGrp="1" noChangeAspect="1" noChangeArrowheads="1"/>
          </p:cNvPicPr>
          <p:nvPr>
            <p:ph sz="quarter" idx="4294967295"/>
          </p:nvPr>
        </p:nvPicPr>
        <p:blipFill>
          <a:blip r:embed="rId3"/>
          <a:srcRect/>
          <a:stretch>
            <a:fillRect/>
          </a:stretch>
        </p:blipFill>
        <p:spPr>
          <a:xfrm>
            <a:off x="5715000" y="0"/>
            <a:ext cx="3429000" cy="2674938"/>
          </a:xfrm>
          <a:prstGeom prst="rect">
            <a:avLst/>
          </a:prstGeom>
          <a:noFill/>
        </p:spPr>
      </p:pic>
      <p:pic>
        <p:nvPicPr>
          <p:cNvPr id="7" name="Picture 11" descr="osteoclast_activity"/>
          <p:cNvPicPr>
            <a:picLocks noChangeAspect="1" noChangeArrowheads="1"/>
          </p:cNvPicPr>
          <p:nvPr/>
        </p:nvPicPr>
        <p:blipFill>
          <a:blip r:embed="rId4"/>
          <a:srcRect/>
          <a:stretch>
            <a:fillRect/>
          </a:stretch>
        </p:blipFill>
        <p:spPr bwMode="auto">
          <a:xfrm>
            <a:off x="5638800" y="0"/>
            <a:ext cx="3505200" cy="2982913"/>
          </a:xfrm>
          <a:prstGeom prst="rect">
            <a:avLst/>
          </a:prstGeom>
          <a:noFill/>
          <a:ln w="9525">
            <a:noFill/>
            <a:miter lim="800000"/>
            <a:headEnd/>
            <a:tailEnd/>
          </a:ln>
        </p:spPr>
      </p:pic>
      <p:sp>
        <p:nvSpPr>
          <p:cNvPr id="8" name="Line 12"/>
          <p:cNvSpPr>
            <a:spLocks noChangeShapeType="1"/>
          </p:cNvSpPr>
          <p:nvPr/>
        </p:nvSpPr>
        <p:spPr bwMode="auto">
          <a:xfrm>
            <a:off x="4114800" y="1447800"/>
            <a:ext cx="2362200" cy="457200"/>
          </a:xfrm>
          <a:prstGeom prst="line">
            <a:avLst/>
          </a:prstGeom>
          <a:noFill/>
          <a:ln w="28575">
            <a:solidFill>
              <a:srgbClr val="000000"/>
            </a:solidFill>
            <a:round/>
            <a:headEnd/>
            <a:tailEnd type="triangle" w="med" len="med"/>
          </a:ln>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teoclast"/>
          <p:cNvPicPr>
            <a:picLocks noChangeAspect="1" noChangeArrowheads="1"/>
          </p:cNvPicPr>
          <p:nvPr/>
        </p:nvPicPr>
        <p:blipFill>
          <a:blip r:embed="rId2"/>
          <a:srcRect b="7944"/>
          <a:stretch>
            <a:fillRect/>
          </a:stretch>
        </p:blipFill>
        <p:spPr bwMode="auto">
          <a:xfrm>
            <a:off x="0" y="2127250"/>
            <a:ext cx="9144000" cy="4730750"/>
          </a:xfrm>
          <a:prstGeom prst="rect">
            <a:avLst/>
          </a:prstGeom>
          <a:noFill/>
          <a:ln w="9525">
            <a:noFill/>
            <a:miter lim="800000"/>
            <a:headEnd/>
            <a:tailEnd/>
          </a:ln>
        </p:spPr>
      </p:pic>
      <p:sp>
        <p:nvSpPr>
          <p:cNvPr id="5" name="Text Box 3"/>
          <p:cNvSpPr txBox="1">
            <a:spLocks noChangeArrowheads="1"/>
          </p:cNvSpPr>
          <p:nvPr/>
        </p:nvSpPr>
        <p:spPr bwMode="auto">
          <a:xfrm>
            <a:off x="0" y="0"/>
            <a:ext cx="9144000" cy="2027238"/>
          </a:xfrm>
          <a:prstGeom prst="rect">
            <a:avLst/>
          </a:prstGeom>
          <a:solidFill>
            <a:schemeClr val="accent2"/>
          </a:solidFill>
          <a:ln w="9525">
            <a:solidFill>
              <a:srgbClr val="000000"/>
            </a:solidFill>
            <a:miter lim="800000"/>
            <a:headEnd/>
            <a:tailEnd/>
          </a:ln>
        </p:spPr>
        <p:txBody>
          <a:bodyPr>
            <a:spAutoFit/>
          </a:bodyPr>
          <a:lstStyle/>
          <a:p>
            <a:pPr>
              <a:spcBef>
                <a:spcPct val="50000"/>
              </a:spcBef>
              <a:buFontTx/>
              <a:buChar char="•"/>
            </a:pPr>
            <a:r>
              <a:rPr lang="en-US" sz="1800" b="1" dirty="0">
                <a:solidFill>
                  <a:schemeClr val="tx2"/>
                </a:solidFill>
              </a:rPr>
              <a:t>Here, we see a cartoon showing all 3 cell types. </a:t>
            </a:r>
            <a:r>
              <a:rPr lang="en-US" sz="1800" b="1" dirty="0" err="1">
                <a:solidFill>
                  <a:schemeClr val="tx2"/>
                </a:solidFill>
              </a:rPr>
              <a:t>Osteoblasts</a:t>
            </a:r>
            <a:r>
              <a:rPr lang="en-US" sz="1800" b="1" dirty="0">
                <a:solidFill>
                  <a:schemeClr val="tx2"/>
                </a:solidFill>
              </a:rPr>
              <a:t> and </a:t>
            </a:r>
            <a:r>
              <a:rPr lang="en-US" sz="1800" b="1" dirty="0" err="1">
                <a:solidFill>
                  <a:schemeClr val="tx2"/>
                </a:solidFill>
              </a:rPr>
              <a:t>osteoclasts</a:t>
            </a:r>
            <a:r>
              <a:rPr lang="en-US" sz="1800" b="1" dirty="0">
                <a:solidFill>
                  <a:schemeClr val="tx2"/>
                </a:solidFill>
              </a:rPr>
              <a:t> are indicated. </a:t>
            </a:r>
          </a:p>
          <a:p>
            <a:pPr>
              <a:spcBef>
                <a:spcPct val="50000"/>
              </a:spcBef>
              <a:buFontTx/>
              <a:buChar char="•"/>
            </a:pPr>
            <a:r>
              <a:rPr lang="en-US" sz="1800" b="1" dirty="0">
                <a:solidFill>
                  <a:schemeClr val="tx2"/>
                </a:solidFill>
              </a:rPr>
              <a:t>Note the size of the </a:t>
            </a:r>
            <a:r>
              <a:rPr lang="en-US" sz="1800" b="1" dirty="0" err="1">
                <a:solidFill>
                  <a:schemeClr val="tx2"/>
                </a:solidFill>
              </a:rPr>
              <a:t>osteoclast</a:t>
            </a:r>
            <a:r>
              <a:rPr lang="en-US" sz="1800" b="1" dirty="0">
                <a:solidFill>
                  <a:schemeClr val="tx2"/>
                </a:solidFill>
              </a:rPr>
              <a:t> (compare it to the </a:t>
            </a:r>
            <a:r>
              <a:rPr lang="en-US" sz="1800" b="1" dirty="0" err="1">
                <a:solidFill>
                  <a:schemeClr val="tx2"/>
                </a:solidFill>
              </a:rPr>
              <a:t>osteoblast</a:t>
            </a:r>
            <a:r>
              <a:rPr lang="en-US" sz="1800" b="1" dirty="0">
                <a:solidFill>
                  <a:schemeClr val="tx2"/>
                </a:solidFill>
              </a:rPr>
              <a:t>), and note the ruffled border.  </a:t>
            </a:r>
          </a:p>
          <a:p>
            <a:pPr>
              <a:spcBef>
                <a:spcPct val="50000"/>
              </a:spcBef>
              <a:buFontTx/>
              <a:buChar char="•"/>
            </a:pPr>
            <a:r>
              <a:rPr lang="en-US" sz="1800" b="1" dirty="0">
                <a:solidFill>
                  <a:schemeClr val="tx2"/>
                </a:solidFill>
              </a:rPr>
              <a:t>Why is there a depression underneath the </a:t>
            </a:r>
            <a:r>
              <a:rPr lang="en-US" sz="1800" b="1" dirty="0" err="1">
                <a:solidFill>
                  <a:schemeClr val="tx2"/>
                </a:solidFill>
              </a:rPr>
              <a:t>osteoclast</a:t>
            </a:r>
            <a:r>
              <a:rPr lang="en-US" sz="1800" b="1" dirty="0">
                <a:solidFill>
                  <a:schemeClr val="tx2"/>
                </a:solidFill>
              </a:rPr>
              <a:t>?  </a:t>
            </a:r>
          </a:p>
          <a:p>
            <a:pPr>
              <a:spcBef>
                <a:spcPct val="50000"/>
              </a:spcBef>
              <a:buFontTx/>
              <a:buChar char="•"/>
            </a:pPr>
            <a:r>
              <a:rPr lang="en-US" sz="1800" b="1" dirty="0">
                <a:solidFill>
                  <a:schemeClr val="tx2"/>
                </a:solidFill>
              </a:rPr>
              <a:t>What is the name of the third cell type shown here?  </a:t>
            </a:r>
          </a:p>
          <a:p>
            <a:pPr>
              <a:spcBef>
                <a:spcPct val="50000"/>
              </a:spcBef>
              <a:buFontTx/>
              <a:buChar char="•"/>
            </a:pPr>
            <a:r>
              <a:rPr lang="en-US" sz="1800" b="1" dirty="0">
                <a:solidFill>
                  <a:schemeClr val="tx2"/>
                </a:solidFill>
              </a:rPr>
              <a:t>What do you think the tan material represents?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5029200" cy="1143000"/>
          </a:xfrm>
          <a:solidFill>
            <a:srgbClr val="FFFFFF"/>
          </a:solidFill>
          <a:ln>
            <a:solidFill>
              <a:srgbClr val="000000"/>
            </a:solidFill>
          </a:ln>
        </p:spPr>
        <p:txBody>
          <a:bodyPr/>
          <a:lstStyle/>
          <a:p>
            <a:pPr eaLnBrk="1" hangingPunct="1"/>
            <a:r>
              <a:rPr lang="en-US" b="1" smtClean="0">
                <a:solidFill>
                  <a:srgbClr val="000000"/>
                </a:solidFill>
              </a:rPr>
              <a:t>Bone Structure</a:t>
            </a:r>
          </a:p>
        </p:txBody>
      </p:sp>
      <p:sp>
        <p:nvSpPr>
          <p:cNvPr id="5" name="Rectangle 3"/>
          <p:cNvSpPr txBox="1">
            <a:spLocks noChangeArrowheads="1"/>
          </p:cNvSpPr>
          <p:nvPr/>
        </p:nvSpPr>
        <p:spPr>
          <a:xfrm>
            <a:off x="0" y="1447800"/>
            <a:ext cx="64008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Bone Matrix:</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Consists of organic and inorganic components.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1/3 organic and 2/3 inorganic by weight.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Organic component consists of several materials that are secreted by the osteoblasts:</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Collagen fibers and other organic materials</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These (particularly the collagen) provide the bone with resilience and the ability to resist stretching and twisting.</a:t>
            </a:r>
          </a:p>
        </p:txBody>
      </p:sp>
      <p:pic>
        <p:nvPicPr>
          <p:cNvPr id="6" name="Picture 3" descr="d.3.20.1.5"/>
          <p:cNvPicPr>
            <a:picLocks noChangeAspect="1" noChangeArrowheads="1"/>
          </p:cNvPicPr>
          <p:nvPr/>
        </p:nvPicPr>
        <p:blipFill>
          <a:blip r:embed="rId2"/>
          <a:srcRect l="44902"/>
          <a:stretch>
            <a:fillRect/>
          </a:stretch>
        </p:blipFill>
        <p:spPr bwMode="auto">
          <a:xfrm>
            <a:off x="6180138" y="0"/>
            <a:ext cx="2963862" cy="40386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04800" y="1676400"/>
            <a:ext cx="3276600" cy="480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Inorganic component of bone matrix</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Consists mainly of 2 salts:  calcium phosphate and calcium hydroxide. These 2 salts interact to form a compound called </a:t>
            </a:r>
            <a:r>
              <a:rPr kumimoji="0" lang="en-US" sz="2000" b="0" i="0" u="none" strike="noStrike" kern="1200" cap="none" spc="0" normalizeH="0" baseline="0" noProof="0" smtClean="0">
                <a:ln>
                  <a:noFill/>
                </a:ln>
                <a:solidFill>
                  <a:srgbClr val="FFFF00"/>
                </a:solidFill>
                <a:effectLst/>
                <a:uLnTx/>
                <a:uFillTx/>
                <a:latin typeface="+mn-lt"/>
                <a:ea typeface="+mn-ea"/>
                <a:cs typeface="+mn-cs"/>
              </a:rPr>
              <a:t>hydroxyapatite</a:t>
            </a:r>
            <a:r>
              <a:rPr kumimoji="0" lang="en-US" sz="2000" b="0" i="0" u="none" strike="noStrike" kern="1200" cap="none" spc="0" normalizeH="0" baseline="0" noProof="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Bone also contains smaller amounts of magnesium, fluoride, and sodium.</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These minerals give bone its characteristic hardness and the ability to resist compression.</a:t>
            </a:r>
          </a:p>
        </p:txBody>
      </p:sp>
      <p:pic>
        <p:nvPicPr>
          <p:cNvPr id="5" name="Picture 6" descr="collagen"/>
          <p:cNvPicPr>
            <a:picLocks noGrp="1" noChangeAspect="1" noChangeArrowheads="1"/>
          </p:cNvPicPr>
          <p:nvPr>
            <p:ph sz="quarter" idx="4294967295"/>
          </p:nvPr>
        </p:nvPicPr>
        <p:blipFill>
          <a:blip r:embed="rId2"/>
          <a:srcRect/>
          <a:stretch>
            <a:fillRect/>
          </a:stretch>
        </p:blipFill>
        <p:spPr>
          <a:xfrm>
            <a:off x="0" y="0"/>
            <a:ext cx="3581400" cy="1562100"/>
          </a:xfrm>
          <a:prstGeom prst="rect">
            <a:avLst/>
          </a:prstGeom>
          <a:noFill/>
        </p:spPr>
      </p:pic>
      <p:sp>
        <p:nvSpPr>
          <p:cNvPr id="6" name="Text Box 8"/>
          <p:cNvSpPr txBox="1">
            <a:spLocks noChangeArrowheads="1"/>
          </p:cNvSpPr>
          <p:nvPr/>
        </p:nvSpPr>
        <p:spPr bwMode="auto">
          <a:xfrm>
            <a:off x="5791200" y="0"/>
            <a:ext cx="3352800" cy="2024063"/>
          </a:xfrm>
          <a:prstGeom prst="rect">
            <a:avLst/>
          </a:prstGeom>
          <a:solidFill>
            <a:schemeClr val="accent2"/>
          </a:solidFill>
          <a:ln w="9525">
            <a:solidFill>
              <a:srgbClr val="000000"/>
            </a:solidFill>
            <a:miter lim="800000"/>
            <a:headEnd/>
            <a:tailEnd/>
          </a:ln>
        </p:spPr>
        <p:txBody>
          <a:bodyPr>
            <a:spAutoFit/>
          </a:bodyPr>
          <a:lstStyle/>
          <a:p>
            <a:pPr>
              <a:spcBef>
                <a:spcPct val="50000"/>
              </a:spcBef>
            </a:pPr>
            <a:r>
              <a:rPr lang="en-US" sz="1800" b="1">
                <a:solidFill>
                  <a:srgbClr val="FFFFFF"/>
                </a:solidFill>
              </a:rPr>
              <a:t>Three-dimensional array of collagen molecules. The rod-shaped molecules lie in a staggered arrangement which acts as a template for bone mineralization. Bone mineral is laid down in the gaps. </a:t>
            </a:r>
          </a:p>
        </p:txBody>
      </p:sp>
      <p:pic>
        <p:nvPicPr>
          <p:cNvPr id="7" name="Picture 3" descr="ch1p6"/>
          <p:cNvPicPr>
            <a:picLocks noChangeAspect="1" noChangeArrowheads="1"/>
          </p:cNvPicPr>
          <p:nvPr/>
        </p:nvPicPr>
        <p:blipFill>
          <a:blip r:embed="rId3"/>
          <a:srcRect l="7324" r="8450" b="15196"/>
          <a:stretch>
            <a:fillRect/>
          </a:stretch>
        </p:blipFill>
        <p:spPr bwMode="auto">
          <a:xfrm>
            <a:off x="3581400" y="3198813"/>
            <a:ext cx="5562600" cy="3632200"/>
          </a:xfrm>
          <a:prstGeom prst="rect">
            <a:avLst/>
          </a:prstGeom>
          <a:noFill/>
          <a:ln w="9525">
            <a:noFill/>
            <a:miter lim="800000"/>
            <a:headEnd/>
            <a:tailEnd/>
          </a:ln>
        </p:spPr>
      </p:pic>
      <p:pic>
        <p:nvPicPr>
          <p:cNvPr id="8" name="Picture 3" descr="collagen"/>
          <p:cNvPicPr>
            <a:picLocks noGrp="1" noChangeAspect="1" noChangeArrowheads="1"/>
          </p:cNvPicPr>
          <p:nvPr>
            <p:ph sz="quarter" idx="4294967295"/>
          </p:nvPr>
        </p:nvPicPr>
        <p:blipFill>
          <a:blip r:embed="rId4"/>
          <a:srcRect/>
          <a:stretch>
            <a:fillRect/>
          </a:stretch>
        </p:blipFill>
        <p:spPr>
          <a:xfrm>
            <a:off x="3581400" y="0"/>
            <a:ext cx="1479550" cy="1828800"/>
          </a:xfrm>
          <a:prstGeom prst="rect">
            <a:avLst/>
          </a:prstGeom>
        </p:spPr>
      </p:pic>
      <p:sp>
        <p:nvSpPr>
          <p:cNvPr id="9" name="Line 5"/>
          <p:cNvSpPr>
            <a:spLocks noChangeShapeType="1"/>
          </p:cNvSpPr>
          <p:nvPr/>
        </p:nvSpPr>
        <p:spPr bwMode="auto">
          <a:xfrm flipH="1">
            <a:off x="5105400" y="990600"/>
            <a:ext cx="609600" cy="0"/>
          </a:xfrm>
          <a:prstGeom prst="line">
            <a:avLst/>
          </a:prstGeom>
          <a:noFill/>
          <a:ln w="76200">
            <a:solidFill>
              <a:srgbClr val="000000"/>
            </a:solidFill>
            <a:round/>
            <a:headEnd/>
            <a:tailEnd type="triangle" w="med" len="med"/>
          </a:ln>
        </p:spPr>
        <p:txBody>
          <a:bodyPr/>
          <a:lstStyle/>
          <a:p>
            <a:endParaRPr lang="en-US"/>
          </a:p>
        </p:txBody>
      </p:sp>
      <p:sp>
        <p:nvSpPr>
          <p:cNvPr id="10" name="Line 7"/>
          <p:cNvSpPr>
            <a:spLocks noChangeShapeType="1"/>
          </p:cNvSpPr>
          <p:nvPr/>
        </p:nvSpPr>
        <p:spPr bwMode="auto">
          <a:xfrm>
            <a:off x="6096000" y="2895600"/>
            <a:ext cx="0" cy="304800"/>
          </a:xfrm>
          <a:prstGeom prst="line">
            <a:avLst/>
          </a:prstGeom>
          <a:noFill/>
          <a:ln w="76200">
            <a:solidFill>
              <a:srgbClr val="A50021"/>
            </a:solidFill>
            <a:round/>
            <a:headEnd/>
            <a:tailEnd type="triangle" w="med" len="med"/>
          </a:ln>
        </p:spPr>
        <p:txBody>
          <a:bodyPr/>
          <a:lstStyle/>
          <a:p>
            <a:endParaRPr lang="en-US"/>
          </a:p>
        </p:txBody>
      </p:sp>
      <p:sp>
        <p:nvSpPr>
          <p:cNvPr id="11" name="Text Box 6"/>
          <p:cNvSpPr txBox="1">
            <a:spLocks noChangeArrowheads="1"/>
          </p:cNvSpPr>
          <p:nvPr/>
        </p:nvSpPr>
        <p:spPr bwMode="auto">
          <a:xfrm>
            <a:off x="3733800" y="2286000"/>
            <a:ext cx="5181600" cy="650875"/>
          </a:xfrm>
          <a:prstGeom prst="rect">
            <a:avLst/>
          </a:prstGeom>
          <a:solidFill>
            <a:schemeClr val="tx1"/>
          </a:solidFill>
          <a:ln w="9525">
            <a:solidFill>
              <a:srgbClr val="000000"/>
            </a:solidFill>
            <a:miter lim="800000"/>
            <a:headEnd/>
            <a:tailEnd/>
          </a:ln>
        </p:spPr>
        <p:txBody>
          <a:bodyPr>
            <a:spAutoFit/>
          </a:bodyPr>
          <a:lstStyle/>
          <a:p>
            <a:pPr>
              <a:spcBef>
                <a:spcPct val="50000"/>
              </a:spcBef>
            </a:pPr>
            <a:r>
              <a:rPr lang="en-US" sz="1800">
                <a:solidFill>
                  <a:srgbClr val="A50021"/>
                </a:solidFill>
              </a:rPr>
              <a:t>Note collagen fibers in longitudinal &amp; cross section and how they occupy space btwn the black bone cells.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hap13_21"/>
          <p:cNvPicPr>
            <a:picLocks noGrp="1" noChangeAspect="1" noChangeArrowheads="1"/>
          </p:cNvPicPr>
          <p:nvPr>
            <p:ph/>
          </p:nvPr>
        </p:nvPicPr>
        <p:blipFill>
          <a:blip r:embed="rId2"/>
          <a:srcRect/>
          <a:stretch>
            <a:fillRect/>
          </a:stretch>
        </p:blipFill>
        <p:spPr>
          <a:xfrm>
            <a:off x="1828800" y="0"/>
            <a:ext cx="5681663" cy="3071813"/>
          </a:xfrm>
          <a:noFill/>
        </p:spPr>
      </p:pic>
      <p:sp>
        <p:nvSpPr>
          <p:cNvPr id="5" name="Text Box 7"/>
          <p:cNvSpPr txBox="1">
            <a:spLocks noChangeArrowheads="1"/>
          </p:cNvSpPr>
          <p:nvPr/>
        </p:nvSpPr>
        <p:spPr bwMode="auto">
          <a:xfrm>
            <a:off x="533400" y="3505200"/>
            <a:ext cx="7924800" cy="1562100"/>
          </a:xfrm>
          <a:prstGeom prst="rect">
            <a:avLst/>
          </a:prstGeom>
          <a:solidFill>
            <a:schemeClr val="accent2"/>
          </a:solidFill>
          <a:ln w="9525">
            <a:solidFill>
              <a:srgbClr val="000000"/>
            </a:solidFill>
            <a:miter lim="800000"/>
            <a:headEnd/>
            <a:tailEnd/>
          </a:ln>
        </p:spPr>
        <p:txBody>
          <a:bodyPr>
            <a:spAutoFit/>
          </a:bodyPr>
          <a:lstStyle/>
          <a:p>
            <a:pPr>
              <a:spcBef>
                <a:spcPct val="50000"/>
              </a:spcBef>
            </a:pPr>
            <a:r>
              <a:rPr lang="en-US">
                <a:solidFill>
                  <a:srgbClr val="FFFFFF"/>
                </a:solidFill>
              </a:rPr>
              <a:t>This bone:</a:t>
            </a:r>
          </a:p>
          <a:p>
            <a:pPr>
              <a:spcBef>
                <a:spcPct val="50000"/>
              </a:spcBef>
            </a:pPr>
            <a:r>
              <a:rPr lang="en-US">
                <a:solidFill>
                  <a:srgbClr val="FFFFFF"/>
                </a:solidFill>
              </a:rPr>
              <a:t>	a.  Has been demineralized</a:t>
            </a:r>
          </a:p>
          <a:p>
            <a:pPr>
              <a:spcBef>
                <a:spcPct val="50000"/>
              </a:spcBef>
            </a:pPr>
            <a:r>
              <a:rPr lang="en-US">
                <a:solidFill>
                  <a:srgbClr val="FFFFFF"/>
                </a:solidFill>
              </a:rPr>
              <a:t>	b.  Has had its organic component removed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4800600" cy="1143000"/>
          </a:xfrm>
          <a:solidFill>
            <a:srgbClr val="FFFFFF"/>
          </a:solidFill>
          <a:ln>
            <a:solidFill>
              <a:srgbClr val="000000"/>
            </a:solidFill>
          </a:ln>
        </p:spPr>
        <p:txBody>
          <a:bodyPr/>
          <a:lstStyle/>
          <a:p>
            <a:pPr eaLnBrk="1" hangingPunct="1"/>
            <a:r>
              <a:rPr lang="en-US" sz="4000" b="1" dirty="0" smtClean="0">
                <a:solidFill>
                  <a:srgbClr val="000000"/>
                </a:solidFill>
              </a:rPr>
              <a:t>Long Bone Structure</a:t>
            </a:r>
          </a:p>
        </p:txBody>
      </p:sp>
      <p:sp>
        <p:nvSpPr>
          <p:cNvPr id="5" name="Rectangle 3"/>
          <p:cNvSpPr txBox="1">
            <a:spLocks noChangeArrowheads="1"/>
          </p:cNvSpPr>
          <p:nvPr/>
        </p:nvSpPr>
        <p:spPr>
          <a:xfrm>
            <a:off x="0" y="1371600"/>
            <a:ext cx="49530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Shaft plus 2 expanded ends.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Shaft is known as the </a:t>
            </a:r>
            <a:r>
              <a:rPr kumimoji="0" lang="en-US" sz="2400" b="0" i="0" u="none" strike="noStrike" kern="1200" cap="none" spc="0" normalizeH="0" baseline="0" noProof="0" smtClean="0">
                <a:ln>
                  <a:noFill/>
                </a:ln>
                <a:solidFill>
                  <a:srgbClr val="FFFF00"/>
                </a:solidFill>
                <a:effectLst/>
                <a:uLnTx/>
                <a:uFillTx/>
                <a:latin typeface="+mn-lt"/>
                <a:ea typeface="+mn-ea"/>
                <a:cs typeface="+mn-cs"/>
              </a:rPr>
              <a:t>diaphysis</a:t>
            </a:r>
            <a:r>
              <a:rPr kumimoji="0" lang="en-US" sz="2400" b="0" i="0" u="none" strike="noStrike" kern="1200" cap="none" spc="0" normalizeH="0" baseline="0" noProof="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Consists of a thick collar of compact bone surrounding a central marrow cavity</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In adults, the marrow cavity contains fat - yellow bone marrow.</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Expanded ends are </a:t>
            </a:r>
            <a:r>
              <a:rPr kumimoji="0" lang="en-US" sz="2400" b="0" i="0" u="none" strike="noStrike" kern="1200" cap="none" spc="0" normalizeH="0" baseline="0" noProof="0" smtClean="0">
                <a:ln>
                  <a:noFill/>
                </a:ln>
                <a:solidFill>
                  <a:srgbClr val="FFFF00"/>
                </a:solidFill>
                <a:effectLst/>
                <a:uLnTx/>
                <a:uFillTx/>
                <a:latin typeface="+mn-lt"/>
                <a:ea typeface="+mn-ea"/>
                <a:cs typeface="+mn-cs"/>
              </a:rPr>
              <a:t>epiphyses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Thin layer of compact bone covering an interior of spongy bone.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Joint surface of each epiphysis is covered w/ a type of hyaline cartilage known as </a:t>
            </a:r>
            <a:r>
              <a:rPr kumimoji="0" lang="en-US" sz="2000" b="0" i="0" u="none" strike="noStrike" kern="1200" cap="none" spc="0" normalizeH="0" baseline="0" noProof="0" smtClean="0">
                <a:ln>
                  <a:noFill/>
                </a:ln>
                <a:solidFill>
                  <a:schemeClr val="hlink"/>
                </a:solidFill>
                <a:effectLst/>
                <a:uLnTx/>
                <a:uFillTx/>
                <a:latin typeface="+mn-lt"/>
                <a:ea typeface="+mn-ea"/>
                <a:cs typeface="+mn-cs"/>
              </a:rPr>
              <a:t>articular cartilage</a:t>
            </a:r>
            <a:r>
              <a:rPr kumimoji="0" lang="en-US" sz="2000" b="0" i="0" u="none" strike="noStrike" kern="1200" cap="none" spc="0" normalizeH="0" baseline="0" noProof="0" smtClean="0">
                <a:ln>
                  <a:noFill/>
                </a:ln>
                <a:solidFill>
                  <a:schemeClr val="tx1"/>
                </a:solidFill>
                <a:effectLst/>
                <a:uLnTx/>
                <a:uFillTx/>
                <a:latin typeface="+mn-lt"/>
                <a:ea typeface="+mn-ea"/>
                <a:cs typeface="+mn-cs"/>
              </a:rPr>
              <a:t>.  It cushions the bone ends and reduces friction during movement.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6" descr="aplongbones"/>
          <p:cNvPicPr>
            <a:picLocks noChangeAspect="1" noChangeArrowheads="1"/>
          </p:cNvPicPr>
          <p:nvPr/>
        </p:nvPicPr>
        <p:blipFill>
          <a:blip r:embed="rId2"/>
          <a:srcRect/>
          <a:stretch>
            <a:fillRect/>
          </a:stretch>
        </p:blipFill>
        <p:spPr bwMode="auto">
          <a:xfrm>
            <a:off x="4933950" y="0"/>
            <a:ext cx="4210050" cy="6858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6019800" cy="1143000"/>
          </a:xfrm>
          <a:solidFill>
            <a:srgbClr val="FFFFFF"/>
          </a:solidFill>
          <a:ln>
            <a:solidFill>
              <a:srgbClr val="000000"/>
            </a:solidFill>
          </a:ln>
        </p:spPr>
        <p:txBody>
          <a:bodyPr/>
          <a:lstStyle/>
          <a:p>
            <a:pPr eaLnBrk="1" hangingPunct="1"/>
            <a:r>
              <a:rPr lang="en-US" b="1" smtClean="0">
                <a:solidFill>
                  <a:srgbClr val="000000"/>
                </a:solidFill>
              </a:rPr>
              <a:t>Bone Marrow</a:t>
            </a:r>
          </a:p>
        </p:txBody>
      </p:sp>
      <p:sp>
        <p:nvSpPr>
          <p:cNvPr id="5" name="Rectangle 3"/>
          <p:cNvSpPr txBox="1">
            <a:spLocks noChangeArrowheads="1"/>
          </p:cNvSpPr>
          <p:nvPr/>
        </p:nvSpPr>
        <p:spPr>
          <a:xfrm>
            <a:off x="228600" y="1219200"/>
            <a:ext cx="5638800" cy="480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Bone marrow is a general term for the soft tissue occupying the medullary cavity of a long bone, the spaces amid the trabeculae of spongy bone, and the larger haversian canals.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There are 2 main types: </a:t>
            </a:r>
            <a:r>
              <a:rPr kumimoji="0" lang="en-US" sz="2600" b="0" i="0" u="none" strike="noStrike" kern="1200" cap="none" spc="0" normalizeH="0" baseline="0" noProof="0" smtClean="0">
                <a:ln>
                  <a:noFill/>
                </a:ln>
                <a:solidFill>
                  <a:srgbClr val="FF0000"/>
                </a:solidFill>
                <a:effectLst/>
                <a:uLnTx/>
                <a:uFillTx/>
                <a:latin typeface="+mn-lt"/>
                <a:ea typeface="+mn-ea"/>
                <a:cs typeface="+mn-cs"/>
              </a:rPr>
              <a:t>red</a:t>
            </a:r>
            <a:r>
              <a:rPr kumimoji="0" lang="en-US" sz="2600" b="0" i="0" u="none" strike="noStrike" kern="1200" cap="none" spc="0" normalizeH="0" baseline="0" noProof="0" smtClean="0">
                <a:ln>
                  <a:noFill/>
                </a:ln>
                <a:solidFill>
                  <a:schemeClr val="tx1"/>
                </a:solidFill>
                <a:effectLst/>
                <a:uLnTx/>
                <a:uFillTx/>
                <a:latin typeface="+mn-lt"/>
                <a:ea typeface="+mn-ea"/>
                <a:cs typeface="+mn-cs"/>
              </a:rPr>
              <a:t> &amp; </a:t>
            </a:r>
            <a:r>
              <a:rPr kumimoji="0" lang="en-US" sz="2600" b="0" i="0" u="none" strike="noStrike" kern="1200" cap="none" spc="0" normalizeH="0" baseline="0" noProof="0" smtClean="0">
                <a:ln>
                  <a:noFill/>
                </a:ln>
                <a:solidFill>
                  <a:srgbClr val="FFFF00"/>
                </a:solidFill>
                <a:effectLst/>
                <a:uLnTx/>
                <a:uFillTx/>
                <a:latin typeface="+mn-lt"/>
                <a:ea typeface="+mn-ea"/>
                <a:cs typeface="+mn-cs"/>
              </a:rPr>
              <a:t>yellow</a:t>
            </a:r>
            <a:r>
              <a:rPr kumimoji="0" lang="en-US" sz="2600" b="0" i="0" u="none" strike="noStrike" kern="1200" cap="none" spc="0" normalizeH="0" baseline="0" noProof="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Red bone marrow = blood cell forming tissue = hematopoietic tissue</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Red bone marrow looks like blood but with a thicker consistency. </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It consists of a delicate mesh of reticular tissue saturated with immature red blood cells and scattered adipocytes.</a:t>
            </a:r>
            <a:endParaRPr kumimoji="0" lang="en-US" sz="16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6" name="Picture 10" descr="Plate56"/>
          <p:cNvPicPr>
            <a:picLocks noChangeAspect="1" noChangeArrowheads="1"/>
          </p:cNvPicPr>
          <p:nvPr/>
        </p:nvPicPr>
        <p:blipFill>
          <a:blip r:embed="rId2"/>
          <a:srcRect l="38144" r="25774" b="6711"/>
          <a:stretch>
            <a:fillRect/>
          </a:stretch>
        </p:blipFill>
        <p:spPr bwMode="auto">
          <a:xfrm>
            <a:off x="6265863" y="0"/>
            <a:ext cx="2878137" cy="6858000"/>
          </a:xfrm>
          <a:prstGeom prst="rect">
            <a:avLst/>
          </a:prstGeom>
          <a:noFill/>
          <a:ln w="9525">
            <a:noFill/>
            <a:miter lim="800000"/>
            <a:headEnd/>
            <a:tailEnd/>
          </a:ln>
        </p:spPr>
      </p:pic>
      <p:sp>
        <p:nvSpPr>
          <p:cNvPr id="7" name="Text Box 13"/>
          <p:cNvSpPr txBox="1">
            <a:spLocks noChangeArrowheads="1"/>
          </p:cNvSpPr>
          <p:nvPr/>
        </p:nvSpPr>
        <p:spPr bwMode="auto">
          <a:xfrm>
            <a:off x="6248400" y="5715000"/>
            <a:ext cx="2895600" cy="1168400"/>
          </a:xfrm>
          <a:prstGeom prst="rect">
            <a:avLst/>
          </a:prstGeom>
          <a:solidFill>
            <a:schemeClr val="accent2"/>
          </a:solidFill>
          <a:ln w="9525">
            <a:solidFill>
              <a:srgbClr val="000000"/>
            </a:solidFill>
            <a:miter lim="800000"/>
            <a:headEnd/>
            <a:tailEnd/>
          </a:ln>
        </p:spPr>
        <p:txBody>
          <a:bodyPr>
            <a:spAutoFit/>
          </a:bodyPr>
          <a:lstStyle/>
          <a:p>
            <a:pPr>
              <a:spcBef>
                <a:spcPct val="50000"/>
              </a:spcBef>
            </a:pPr>
            <a:r>
              <a:rPr lang="en-US" sz="2000">
                <a:solidFill>
                  <a:srgbClr val="FFFFFF"/>
                </a:solidFill>
              </a:rPr>
              <a:t>Notice the red marrow and the compact bone</a:t>
            </a:r>
          </a:p>
          <a:p>
            <a:pPr>
              <a:spcBef>
                <a:spcPct val="50000"/>
              </a:spcBef>
            </a:pPr>
            <a:endParaRPr lang="en-US" sz="2000">
              <a:solidFill>
                <a:srgbClr val="FFFF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4572000" cy="1143000"/>
          </a:xfrm>
          <a:solidFill>
            <a:srgbClr val="FFFFFF"/>
          </a:solidFill>
          <a:ln>
            <a:solidFill>
              <a:srgbClr val="000000"/>
            </a:solidFill>
          </a:ln>
        </p:spPr>
        <p:txBody>
          <a:bodyPr>
            <a:normAutofit fontScale="90000"/>
          </a:bodyPr>
          <a:lstStyle/>
          <a:p>
            <a:pPr eaLnBrk="1" hangingPunct="1"/>
            <a:r>
              <a:rPr lang="en-US" sz="4000" b="1" smtClean="0">
                <a:solidFill>
                  <a:srgbClr val="000000"/>
                </a:solidFill>
              </a:rPr>
              <a:t>Distribution of Marrow</a:t>
            </a:r>
          </a:p>
        </p:txBody>
      </p:sp>
      <p:sp>
        <p:nvSpPr>
          <p:cNvPr id="5" name="Rectangle 3"/>
          <p:cNvSpPr txBox="1">
            <a:spLocks noChangeArrowheads="1"/>
          </p:cNvSpPr>
          <p:nvPr/>
        </p:nvSpPr>
        <p:spPr>
          <a:xfrm>
            <a:off x="228600" y="1295400"/>
            <a:ext cx="3962400" cy="41148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smtClean="0">
                <a:ln>
                  <a:noFill/>
                </a:ln>
                <a:solidFill>
                  <a:schemeClr val="tx1"/>
                </a:solidFill>
                <a:effectLst/>
                <a:uLnTx/>
                <a:uFillTx/>
                <a:latin typeface="+mn-lt"/>
                <a:ea typeface="+mn-ea"/>
                <a:cs typeface="+mn-cs"/>
              </a:rPr>
              <a:t>In a child, the medullary cavity of nearly every bone is filled with red bone marrow.</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smtClean="0">
                <a:ln>
                  <a:noFill/>
                </a:ln>
                <a:solidFill>
                  <a:schemeClr val="tx1"/>
                </a:solidFill>
                <a:effectLst/>
                <a:uLnTx/>
                <a:uFillTx/>
                <a:latin typeface="+mn-lt"/>
                <a:ea typeface="+mn-ea"/>
                <a:cs typeface="+mn-cs"/>
              </a:rPr>
              <a:t>In young to middle-aged adults, the shafts of the long bones are filled with fatty yellow bone marrow.</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Yellow marrow no longer produces blood, although in the event of severe or chronic anemia, it can transform back into red marrow</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smtClean="0">
                <a:ln>
                  <a:noFill/>
                </a:ln>
                <a:solidFill>
                  <a:schemeClr val="tx1"/>
                </a:solidFill>
                <a:effectLst/>
                <a:uLnTx/>
                <a:uFillTx/>
                <a:latin typeface="+mn-lt"/>
                <a:ea typeface="+mn-ea"/>
                <a:cs typeface="+mn-cs"/>
              </a:rPr>
              <a:t>In adults, red marrow is limited to the axial skeleton, pectoral girdle, pelvic girdle, and proximal heads of the humerus and the femur.</a:t>
            </a:r>
          </a:p>
        </p:txBody>
      </p:sp>
      <p:sp>
        <p:nvSpPr>
          <p:cNvPr id="6" name="Text Box 5"/>
          <p:cNvSpPr txBox="1">
            <a:spLocks noChangeArrowheads="1"/>
          </p:cNvSpPr>
          <p:nvPr/>
        </p:nvSpPr>
        <p:spPr bwMode="auto">
          <a:xfrm>
            <a:off x="5105400" y="1066800"/>
            <a:ext cx="3886200" cy="711200"/>
          </a:xfrm>
          <a:prstGeom prst="rect">
            <a:avLst/>
          </a:prstGeom>
          <a:solidFill>
            <a:schemeClr val="accent2"/>
          </a:solidFill>
          <a:ln w="9525">
            <a:solidFill>
              <a:srgbClr val="000000"/>
            </a:solidFill>
            <a:miter lim="800000"/>
            <a:headEnd/>
            <a:tailEnd/>
          </a:ln>
        </p:spPr>
        <p:txBody>
          <a:bodyPr>
            <a:spAutoFit/>
          </a:bodyPr>
          <a:lstStyle/>
          <a:p>
            <a:pPr>
              <a:spcBef>
                <a:spcPct val="50000"/>
              </a:spcBef>
            </a:pPr>
            <a:r>
              <a:rPr lang="en-US" sz="2000"/>
              <a:t>Note the compact bone on the bottom and marrow on the bottom.</a:t>
            </a:r>
          </a:p>
        </p:txBody>
      </p:sp>
      <p:pic>
        <p:nvPicPr>
          <p:cNvPr id="7" name="Picture 8" descr="bon20he"/>
          <p:cNvPicPr>
            <a:picLocks noChangeAspect="1" noChangeArrowheads="1"/>
          </p:cNvPicPr>
          <p:nvPr/>
        </p:nvPicPr>
        <p:blipFill>
          <a:blip r:embed="rId2"/>
          <a:srcRect t="5952" b="7948"/>
          <a:stretch>
            <a:fillRect/>
          </a:stretch>
        </p:blipFill>
        <p:spPr bwMode="auto">
          <a:xfrm>
            <a:off x="4829175" y="1905000"/>
            <a:ext cx="4314825" cy="4953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hesebonesofmine.files.wordpress.com/2011/04/0508_humanskull-supview_1.jpg?w=9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7" y="228600"/>
            <a:ext cx="9013667"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748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5105400" cy="1143000"/>
          </a:xfrm>
          <a:solidFill>
            <a:schemeClr val="tx1"/>
          </a:solidFill>
          <a:ln>
            <a:solidFill>
              <a:srgbClr val="000000"/>
            </a:solidFill>
          </a:ln>
        </p:spPr>
        <p:txBody>
          <a:bodyPr/>
          <a:lstStyle/>
          <a:p>
            <a:pPr eaLnBrk="1" hangingPunct="1"/>
            <a:r>
              <a:rPr lang="en-US" b="1" smtClean="0">
                <a:solidFill>
                  <a:srgbClr val="000000"/>
                </a:solidFill>
              </a:rPr>
              <a:t>Bone Development</a:t>
            </a:r>
          </a:p>
        </p:txBody>
      </p:sp>
      <p:sp>
        <p:nvSpPr>
          <p:cNvPr id="5" name="Rectangle 3"/>
          <p:cNvSpPr txBox="1">
            <a:spLocks noChangeArrowheads="1"/>
          </p:cNvSpPr>
          <p:nvPr/>
        </p:nvSpPr>
        <p:spPr>
          <a:xfrm>
            <a:off x="381000" y="1219200"/>
            <a:ext cx="3505200" cy="41148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rgbClr val="FFFF00"/>
                </a:solidFill>
                <a:effectLst/>
                <a:uLnTx/>
                <a:uFillTx/>
                <a:latin typeface="+mn-lt"/>
                <a:ea typeface="+mn-ea"/>
                <a:cs typeface="+mn-cs"/>
              </a:rPr>
              <a:t>Osteogenesis</a:t>
            </a:r>
            <a:r>
              <a:rPr kumimoji="0" lang="en-US" sz="2400" b="0" i="0" u="none" strike="noStrike" kern="1200" cap="none" spc="0" normalizeH="0" baseline="0" noProof="0" smtClean="0">
                <a:ln>
                  <a:noFill/>
                </a:ln>
                <a:solidFill>
                  <a:schemeClr val="tx1"/>
                </a:solidFill>
                <a:effectLst/>
                <a:uLnTx/>
                <a:uFillTx/>
                <a:latin typeface="+mn-lt"/>
                <a:ea typeface="+mn-ea"/>
                <a:cs typeface="+mn-cs"/>
              </a:rPr>
              <a:t> (a.k.a. </a:t>
            </a:r>
            <a:r>
              <a:rPr kumimoji="0" lang="en-US" sz="2400" b="0" i="0" u="none" strike="noStrike" kern="1200" cap="none" spc="0" normalizeH="0" baseline="0" noProof="0" smtClean="0">
                <a:ln>
                  <a:noFill/>
                </a:ln>
                <a:solidFill>
                  <a:srgbClr val="FFFF00"/>
                </a:solidFill>
                <a:effectLst/>
                <a:uLnTx/>
                <a:uFillTx/>
                <a:latin typeface="+mn-lt"/>
                <a:ea typeface="+mn-ea"/>
                <a:cs typeface="+mn-cs"/>
              </a:rPr>
              <a:t>ossification</a:t>
            </a:r>
            <a:r>
              <a:rPr kumimoji="0" lang="en-US" sz="2400" b="0" i="0" u="none" strike="noStrike" kern="1200" cap="none" spc="0" normalizeH="0" baseline="0" noProof="0" smtClean="0">
                <a:ln>
                  <a:noFill/>
                </a:ln>
                <a:solidFill>
                  <a:schemeClr val="tx1"/>
                </a:solidFill>
                <a:effectLst/>
                <a:uLnTx/>
                <a:uFillTx/>
                <a:latin typeface="+mn-lt"/>
                <a:ea typeface="+mn-ea"/>
                <a:cs typeface="+mn-cs"/>
              </a:rPr>
              <a:t>) is the process of bone tissue formation.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In embryos this leads to the formation of the bony skeleton.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In children and young adults, ossification occurs as part of bone growth.</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In adults, it occurs as part of bone remodeling and bone repair.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3" descr="ch1p1"/>
          <p:cNvPicPr>
            <a:picLocks noGrp="1" noChangeAspect="1" noChangeArrowheads="1"/>
          </p:cNvPicPr>
          <p:nvPr>
            <p:ph sz="half" idx="4294967295"/>
          </p:nvPr>
        </p:nvPicPr>
        <p:blipFill>
          <a:blip r:embed="rId2"/>
          <a:srcRect/>
          <a:stretch>
            <a:fillRect/>
          </a:stretch>
        </p:blipFill>
        <p:spPr>
          <a:xfrm>
            <a:off x="3962400" y="1524000"/>
            <a:ext cx="5181600" cy="34544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7772400" cy="1143000"/>
          </a:xfrm>
          <a:solidFill>
            <a:srgbClr val="FFFFFF"/>
          </a:solidFill>
          <a:ln>
            <a:solidFill>
              <a:srgbClr val="000000"/>
            </a:solidFill>
          </a:ln>
        </p:spPr>
        <p:txBody>
          <a:bodyPr/>
          <a:lstStyle/>
          <a:p>
            <a:pPr eaLnBrk="1" hangingPunct="1"/>
            <a:r>
              <a:rPr lang="en-US" sz="4000" b="1" smtClean="0">
                <a:solidFill>
                  <a:srgbClr val="000000"/>
                </a:solidFill>
              </a:rPr>
              <a:t>Formation of the Bony Skeleton</a:t>
            </a:r>
          </a:p>
        </p:txBody>
      </p:sp>
      <p:sp>
        <p:nvSpPr>
          <p:cNvPr id="5" name="Rectangle 3"/>
          <p:cNvSpPr txBox="1">
            <a:spLocks noChangeArrowheads="1"/>
          </p:cNvSpPr>
          <p:nvPr/>
        </p:nvSpPr>
        <p:spPr>
          <a:xfrm>
            <a:off x="228600" y="1295400"/>
            <a:ext cx="4419600" cy="41148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Before week 8, the human embryonic skeleton is made of fibrous membranes and hyaline cartilage.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After week 8, bone tissue begins to replace the fibrous membranes and hyaline cartilage.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The development of bone from a fibrous membrane is called </a:t>
            </a:r>
            <a:r>
              <a:rPr kumimoji="0" lang="en-US" sz="2000" b="0" i="0" u="sng" strike="noStrike" kern="1200" cap="none" spc="0" normalizeH="0" baseline="0" noProof="0" smtClean="0">
                <a:ln>
                  <a:noFill/>
                </a:ln>
                <a:solidFill>
                  <a:srgbClr val="FFFF00"/>
                </a:solidFill>
                <a:effectLst/>
                <a:uLnTx/>
                <a:uFillTx/>
                <a:latin typeface="+mn-lt"/>
                <a:ea typeface="+mn-ea"/>
                <a:cs typeface="+mn-cs"/>
              </a:rPr>
              <a:t>intramembranous ossification</a:t>
            </a:r>
            <a:r>
              <a:rPr kumimoji="0" lang="en-US" sz="2000" b="0" i="0" u="none" strike="noStrike" kern="1200" cap="none" spc="0" normalizeH="0" baseline="0" noProof="0" smtClean="0">
                <a:ln>
                  <a:noFill/>
                </a:ln>
                <a:solidFill>
                  <a:schemeClr val="tx1"/>
                </a:solidFill>
                <a:effectLst/>
                <a:uLnTx/>
                <a:uFillTx/>
                <a:latin typeface="+mn-lt"/>
                <a:ea typeface="+mn-ea"/>
                <a:cs typeface="+mn-cs"/>
              </a:rPr>
              <a:t>.  Why?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The replacement of hyaline cartilage with bone is known as </a:t>
            </a:r>
            <a:r>
              <a:rPr kumimoji="0" lang="en-US" sz="2000" b="0" i="0" u="sng" strike="noStrike" kern="1200" cap="none" spc="0" normalizeH="0" baseline="0" noProof="0" smtClean="0">
                <a:ln>
                  <a:noFill/>
                </a:ln>
                <a:solidFill>
                  <a:srgbClr val="FFFF00"/>
                </a:solidFill>
                <a:effectLst/>
                <a:uLnTx/>
                <a:uFillTx/>
                <a:latin typeface="+mn-lt"/>
                <a:ea typeface="+mn-ea"/>
                <a:cs typeface="+mn-cs"/>
              </a:rPr>
              <a:t>endochondral ossification</a:t>
            </a:r>
            <a:r>
              <a:rPr kumimoji="0" lang="en-US" sz="2000" b="0" i="0" u="none" strike="noStrike" kern="1200" cap="none" spc="0" normalizeH="0" baseline="0" noProof="0" smtClean="0">
                <a:ln>
                  <a:noFill/>
                </a:ln>
                <a:solidFill>
                  <a:schemeClr val="tx1"/>
                </a:solidFill>
                <a:effectLst/>
                <a:uLnTx/>
                <a:uFillTx/>
                <a:latin typeface="+mn-lt"/>
                <a:ea typeface="+mn-ea"/>
                <a:cs typeface="+mn-cs"/>
              </a:rPr>
              <a:t>.  Why?</a:t>
            </a:r>
          </a:p>
        </p:txBody>
      </p:sp>
      <p:pic>
        <p:nvPicPr>
          <p:cNvPr id="6" name="Picture 2" descr="babybones"/>
          <p:cNvPicPr>
            <a:picLocks noGrp="1" noChangeAspect="1" noChangeArrowheads="1"/>
          </p:cNvPicPr>
          <p:nvPr>
            <p:ph sz="half" idx="4294967295"/>
          </p:nvPr>
        </p:nvPicPr>
        <p:blipFill>
          <a:blip r:embed="rId2"/>
          <a:srcRect/>
          <a:stretch>
            <a:fillRect/>
          </a:stretch>
        </p:blipFill>
        <p:spPr>
          <a:xfrm>
            <a:off x="4572000" y="1295400"/>
            <a:ext cx="4572000" cy="3957638"/>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724400" y="0"/>
            <a:ext cx="4419600" cy="1143000"/>
          </a:xfrm>
          <a:solidFill>
            <a:srgbClr val="FFFFFF"/>
          </a:solidFill>
          <a:ln>
            <a:solidFill>
              <a:srgbClr val="000000"/>
            </a:solidFill>
          </a:ln>
        </p:spPr>
        <p:txBody>
          <a:bodyPr>
            <a:normAutofit fontScale="90000"/>
          </a:bodyPr>
          <a:lstStyle/>
          <a:p>
            <a:pPr eaLnBrk="1" hangingPunct="1"/>
            <a:r>
              <a:rPr lang="en-US" sz="3600" b="1" smtClean="0">
                <a:solidFill>
                  <a:srgbClr val="000000"/>
                </a:solidFill>
              </a:rPr>
              <a:t>Growth in Bone Length</a:t>
            </a:r>
          </a:p>
        </p:txBody>
      </p:sp>
      <p:sp>
        <p:nvSpPr>
          <p:cNvPr id="5" name="Rectangle 3"/>
          <p:cNvSpPr txBox="1">
            <a:spLocks noChangeArrowheads="1"/>
          </p:cNvSpPr>
          <p:nvPr/>
        </p:nvSpPr>
        <p:spPr>
          <a:xfrm>
            <a:off x="4953000" y="1447800"/>
            <a:ext cx="3886200" cy="38862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Epiphyseal cartilage (close to the epiphysis) of the epiphyseal plate divides to create more cartilage, while the diaphyseal cartilage (close to the diaphysis) of the epiphyseal plate is transformed into bone.  This increases the length of the shaft.</a:t>
            </a:r>
          </a:p>
        </p:txBody>
      </p:sp>
      <p:graphicFrame>
        <p:nvGraphicFramePr>
          <p:cNvPr id="6" name="Object 13"/>
          <p:cNvGraphicFramePr>
            <a:graphicFrameLocks noChangeAspect="1"/>
          </p:cNvGraphicFramePr>
          <p:nvPr/>
        </p:nvGraphicFramePr>
        <p:xfrm>
          <a:off x="0" y="0"/>
          <a:ext cx="4695825" cy="6858000"/>
        </p:xfrm>
        <a:graphic>
          <a:graphicData uri="http://schemas.openxmlformats.org/presentationml/2006/ole">
            <mc:AlternateContent xmlns:mc="http://schemas.openxmlformats.org/markup-compatibility/2006">
              <mc:Choice xmlns:v="urn:schemas-microsoft-com:vml" Requires="v">
                <p:oleObj spid="_x0000_s1047" name="Photo Editor Photo" r:id="rId3" imgW="5571429" imgH="4191585" progId="MSPhotoEd.3">
                  <p:embed/>
                </p:oleObj>
              </mc:Choice>
              <mc:Fallback>
                <p:oleObj name="Photo Editor Photo" r:id="rId3" imgW="5571429" imgH="4191585" progId="MSPhotoEd.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r="50833" b="4546"/>
                      <a:stretch>
                        <a:fillRect/>
                      </a:stretch>
                    </p:blipFill>
                    <p:spPr bwMode="auto">
                      <a:xfrm>
                        <a:off x="0" y="0"/>
                        <a:ext cx="4695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2514600"/>
            <a:ext cx="4419600" cy="3752850"/>
          </a:xfrm>
          <a:prstGeom prst="rect">
            <a:avLst/>
          </a:prstGeom>
          <a:solidFill>
            <a:srgbClr val="FF6600"/>
          </a:solidFill>
          <a:ln w="9525">
            <a:solidFill>
              <a:srgbClr val="000000"/>
            </a:solidFill>
            <a:miter lim="800000"/>
            <a:headEnd/>
            <a:tailEnd/>
          </a:ln>
        </p:spPr>
        <p:txBody>
          <a:bodyPr>
            <a:spAutoFit/>
          </a:bodyPr>
          <a:lstStyle/>
          <a:p>
            <a:pPr>
              <a:buFontTx/>
              <a:buChar char="•"/>
            </a:pPr>
            <a:r>
              <a:rPr lang="en-US"/>
              <a:t>As a result osteoblasts begin producing bone faster than the rate of epiphyseal cartilage expansion.  Thus the bone grows while the epiphyseal plate gets narrower and narrower and ultimately disappears.  A remnant </a:t>
            </a:r>
            <a:r>
              <a:rPr lang="en-US">
                <a:solidFill>
                  <a:schemeClr val="accent2"/>
                </a:solidFill>
              </a:rPr>
              <a:t>(epiphyseal line)</a:t>
            </a:r>
            <a:r>
              <a:rPr lang="en-US"/>
              <a:t> is visible on X-rays </a:t>
            </a:r>
            <a:r>
              <a:rPr lang="en-US" i="1"/>
              <a:t>(do you see them in the adjacent femur, tibia, and fibula?)</a:t>
            </a:r>
          </a:p>
        </p:txBody>
      </p:sp>
      <p:sp>
        <p:nvSpPr>
          <p:cNvPr id="5" name="Rectangle 6"/>
          <p:cNvSpPr>
            <a:spLocks noChangeArrowheads="1"/>
          </p:cNvSpPr>
          <p:nvPr/>
        </p:nvSpPr>
        <p:spPr bwMode="auto">
          <a:xfrm>
            <a:off x="152400" y="152400"/>
            <a:ext cx="4419600" cy="1927225"/>
          </a:xfrm>
          <a:prstGeom prst="rect">
            <a:avLst/>
          </a:prstGeom>
          <a:solidFill>
            <a:srgbClr val="CC9900"/>
          </a:solidFill>
          <a:ln w="9525">
            <a:solidFill>
              <a:srgbClr val="000000"/>
            </a:solidFill>
            <a:miter lim="800000"/>
            <a:headEnd/>
            <a:tailEnd/>
          </a:ln>
        </p:spPr>
        <p:txBody>
          <a:bodyPr>
            <a:spAutoFit/>
          </a:bodyPr>
          <a:lstStyle/>
          <a:p>
            <a:r>
              <a:rPr lang="en-US">
                <a:solidFill>
                  <a:srgbClr val="000000"/>
                </a:solidFill>
              </a:rPr>
              <a:t>At puberty, growth in bone length is increased dramatically by the combined activities of growth hormone, thyroid hormone, and the sex hormones.</a:t>
            </a:r>
          </a:p>
        </p:txBody>
      </p:sp>
      <p:pic>
        <p:nvPicPr>
          <p:cNvPr id="6" name="Picture 9" descr="xray_acl_open_physis"/>
          <p:cNvPicPr>
            <a:picLocks noChangeAspect="1" noChangeArrowheads="1"/>
          </p:cNvPicPr>
          <p:nvPr/>
        </p:nvPicPr>
        <p:blipFill>
          <a:blip r:embed="rId2"/>
          <a:srcRect/>
          <a:stretch>
            <a:fillRect/>
          </a:stretch>
        </p:blipFill>
        <p:spPr bwMode="auto">
          <a:xfrm>
            <a:off x="4648200" y="0"/>
            <a:ext cx="4540250" cy="68580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143000"/>
          </a:xfrm>
          <a:solidFill>
            <a:schemeClr val="folHlink"/>
          </a:solidFill>
          <a:ln>
            <a:solidFill>
              <a:srgbClr val="000000"/>
            </a:solidFill>
          </a:ln>
        </p:spPr>
        <p:txBody>
          <a:bodyPr/>
          <a:lstStyle/>
          <a:p>
            <a:pPr eaLnBrk="1" hangingPunct="1"/>
            <a:r>
              <a:rPr lang="en-US" b="1" smtClean="0">
                <a:solidFill>
                  <a:schemeClr val="accent2"/>
                </a:solidFill>
              </a:rPr>
              <a:t>Growth in Bone Thickness</a:t>
            </a:r>
          </a:p>
        </p:txBody>
      </p:sp>
      <p:sp>
        <p:nvSpPr>
          <p:cNvPr id="5" name="Rectangle 3"/>
          <p:cNvSpPr txBox="1">
            <a:spLocks noChangeArrowheads="1"/>
          </p:cNvSpPr>
          <p:nvPr/>
        </p:nvSpPr>
        <p:spPr>
          <a:xfrm>
            <a:off x="533400" y="1524000"/>
            <a:ext cx="777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Osteoblasts beneath the periosteum secrete bone matrix on the external surface of the bone.  This obviously makes the bone thicker.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At the same time, osteoclasts on the endosteum break down bone and thus widen the medullary cavity.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This results in an increase in shaft diameter even though the actual amount of bone in the shaft is relatively unchanged.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4876800" cy="1143000"/>
          </a:xfrm>
          <a:solidFill>
            <a:srgbClr val="FF6600"/>
          </a:solidFill>
          <a:ln>
            <a:solidFill>
              <a:srgbClr val="000000"/>
            </a:solidFill>
          </a:ln>
        </p:spPr>
        <p:txBody>
          <a:bodyPr/>
          <a:lstStyle/>
          <a:p>
            <a:pPr eaLnBrk="1" hangingPunct="1"/>
            <a:r>
              <a:rPr lang="en-US" b="1" smtClean="0"/>
              <a:t>Fractures</a:t>
            </a:r>
          </a:p>
        </p:txBody>
      </p:sp>
      <p:sp>
        <p:nvSpPr>
          <p:cNvPr id="5" name="Rectangle 3"/>
          <p:cNvSpPr txBox="1">
            <a:spLocks noChangeArrowheads="1"/>
          </p:cNvSpPr>
          <p:nvPr/>
        </p:nvSpPr>
        <p:spPr>
          <a:xfrm>
            <a:off x="304800" y="1295400"/>
            <a:ext cx="43434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Despite its mineral strength, bone may crack or even break if subjected to extreme loads, sudden impacts, or stresses from unusual directions.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The damage produced constitutes a </a:t>
            </a:r>
            <a:r>
              <a:rPr kumimoji="0" lang="en-US" sz="2000" b="0" i="0" u="none" strike="noStrike" kern="1200" cap="none" spc="0" normalizeH="0" baseline="0" noProof="0" smtClean="0">
                <a:ln>
                  <a:noFill/>
                </a:ln>
                <a:solidFill>
                  <a:srgbClr val="FFFF00"/>
                </a:solidFill>
                <a:effectLst/>
                <a:uLnTx/>
                <a:uFillTx/>
                <a:latin typeface="+mn-lt"/>
                <a:ea typeface="+mn-ea"/>
                <a:cs typeface="+mn-cs"/>
              </a:rPr>
              <a:t>fracture</a:t>
            </a:r>
            <a:r>
              <a:rPr kumimoji="0" lang="en-US" sz="2000" b="0" i="0" u="none" strike="noStrike" kern="1200" cap="none" spc="0" normalizeH="0" baseline="0" noProof="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The proper healing of a fracture depends on whether or not, the blood supply and cellular components of the periosteum and endosteum survive.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3" descr="Provided by www.medicalphoto.com">
            <a:hlinkClick r:id="rId2"/>
          </p:cNvPr>
          <p:cNvPicPr>
            <a:picLocks noGrp="1" noChangeAspect="1" noChangeArrowheads="1"/>
          </p:cNvPicPr>
          <p:nvPr>
            <p:ph sz="half" idx="4294967295"/>
          </p:nvPr>
        </p:nvPicPr>
        <p:blipFill>
          <a:blip r:embed="rId3"/>
          <a:srcRect b="7408"/>
          <a:stretch>
            <a:fillRect/>
          </a:stretch>
        </p:blipFill>
        <p:spPr>
          <a:xfrm>
            <a:off x="4875213" y="609600"/>
            <a:ext cx="4217987" cy="52578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143000"/>
          </a:xfrm>
          <a:solidFill>
            <a:schemeClr val="tx1"/>
          </a:solidFill>
          <a:ln>
            <a:solidFill>
              <a:srgbClr val="000000"/>
            </a:solidFill>
          </a:ln>
        </p:spPr>
        <p:txBody>
          <a:bodyPr/>
          <a:lstStyle/>
          <a:p>
            <a:pPr eaLnBrk="1" hangingPunct="1"/>
            <a:r>
              <a:rPr lang="en-US" b="1" dirty="0" smtClean="0">
                <a:solidFill>
                  <a:srgbClr val="000000"/>
                </a:solidFill>
              </a:rPr>
              <a:t>Fracture Types</a:t>
            </a:r>
          </a:p>
        </p:txBody>
      </p:sp>
      <p:sp>
        <p:nvSpPr>
          <p:cNvPr id="5" name="Rectangle 3"/>
          <p:cNvSpPr txBox="1">
            <a:spLocks noChangeArrowheads="1"/>
          </p:cNvSpPr>
          <p:nvPr/>
        </p:nvSpPr>
        <p:spPr>
          <a:xfrm>
            <a:off x="381000" y="1295400"/>
            <a:ext cx="8382000" cy="41148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Fractures are often classified according to the position of the bone ends after the break:</a:t>
            </a:r>
          </a:p>
          <a:p>
            <a:pPr marL="742950" marR="0" lvl="1" indent="-28575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rgbClr val="CC9900"/>
                </a:solidFill>
                <a:effectLst/>
                <a:uLnTx/>
                <a:uFillTx/>
                <a:latin typeface="+mn-lt"/>
                <a:ea typeface="+mn-ea"/>
                <a:cs typeface="+mn-cs"/>
              </a:rPr>
              <a:t>Open (compound)</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r>
              <a:rPr kumimoji="0" lang="en-US" sz="2400" b="0" i="0" u="none" strike="noStrike" kern="1200" cap="none" spc="0" normalizeH="0" baseline="0" noProof="0" smtClean="0">
                <a:ln>
                  <a:noFill/>
                </a:ln>
                <a:solidFill>
                  <a:schemeClr val="tx1"/>
                </a:solidFill>
                <a:effectLst/>
                <a:uLnTx/>
                <a:uFillTx/>
                <a:latin typeface="+mn-lt"/>
                <a:ea typeface="+mn-ea"/>
                <a:cs typeface="+mn-cs"/>
                <a:sym typeface="Wingdings" pitchFamily="2" charset="2"/>
              </a:rPr>
              <a:t> bone ends penetrate the skin.</a:t>
            </a:r>
          </a:p>
          <a:p>
            <a:pPr marL="742950" marR="0" lvl="1" indent="-28575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rgbClr val="FFFF00"/>
                </a:solidFill>
                <a:effectLst/>
                <a:uLnTx/>
                <a:uFillTx/>
                <a:latin typeface="+mn-lt"/>
                <a:ea typeface="+mn-ea"/>
                <a:cs typeface="+mn-cs"/>
                <a:sym typeface="Wingdings" pitchFamily="2" charset="2"/>
              </a:rPr>
              <a:t>Closed (simple)</a:t>
            </a:r>
            <a:r>
              <a:rPr kumimoji="0" lang="en-US" sz="2400" b="0" i="0" u="none" strike="noStrike" kern="1200" cap="none" spc="0" normalizeH="0" baseline="0" noProof="0" smtClean="0">
                <a:ln>
                  <a:noFill/>
                </a:ln>
                <a:solidFill>
                  <a:schemeClr val="tx1"/>
                </a:solidFill>
                <a:effectLst/>
                <a:uLnTx/>
                <a:uFillTx/>
                <a:latin typeface="+mn-lt"/>
                <a:ea typeface="+mn-ea"/>
                <a:cs typeface="+mn-cs"/>
                <a:sym typeface="Wingdings" pitchFamily="2" charset="2"/>
              </a:rPr>
              <a:t>  bone ends don’t penetrate the skin.</a:t>
            </a:r>
          </a:p>
          <a:p>
            <a:pPr marL="742950" marR="0" lvl="1" indent="-28575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rgbClr val="A50021"/>
                </a:solidFill>
                <a:effectLst/>
                <a:uLnTx/>
                <a:uFillTx/>
                <a:latin typeface="+mn-lt"/>
                <a:ea typeface="+mn-ea"/>
                <a:cs typeface="+mn-cs"/>
                <a:sym typeface="Wingdings" pitchFamily="2" charset="2"/>
              </a:rPr>
              <a:t>Comminuted</a:t>
            </a:r>
            <a:r>
              <a:rPr kumimoji="0" lang="en-US" sz="2400" b="0" i="0" u="none" strike="noStrike" kern="1200" cap="none" spc="0" normalizeH="0" baseline="0" noProof="0" smtClean="0">
                <a:ln>
                  <a:noFill/>
                </a:ln>
                <a:solidFill>
                  <a:schemeClr val="tx1"/>
                </a:solidFill>
                <a:effectLst/>
                <a:uLnTx/>
                <a:uFillTx/>
                <a:latin typeface="+mn-lt"/>
                <a:ea typeface="+mn-ea"/>
                <a:cs typeface="+mn-cs"/>
                <a:sym typeface="Wingdings" pitchFamily="2" charset="2"/>
              </a:rPr>
              <a:t> 	bone fragments into 3 or more pieces.  				Common in the elderly (brittle bones).</a:t>
            </a:r>
          </a:p>
          <a:p>
            <a:pPr marL="742950" marR="0" lvl="1" indent="-28575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rgbClr val="FF3399"/>
                </a:solidFill>
                <a:effectLst/>
                <a:uLnTx/>
                <a:uFillTx/>
                <a:latin typeface="+mn-lt"/>
                <a:ea typeface="+mn-ea"/>
                <a:cs typeface="+mn-cs"/>
              </a:rPr>
              <a:t>Greenstick</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r>
              <a:rPr kumimoji="0" lang="en-US" sz="2400" b="0" i="0" u="none" strike="noStrike" kern="1200" cap="none" spc="0" normalizeH="0" baseline="0" noProof="0" smtClean="0">
                <a:ln>
                  <a:noFill/>
                </a:ln>
                <a:solidFill>
                  <a:schemeClr val="tx1"/>
                </a:solidFill>
                <a:effectLst/>
                <a:uLnTx/>
                <a:uFillTx/>
                <a:latin typeface="+mn-lt"/>
                <a:ea typeface="+mn-ea"/>
                <a:cs typeface="+mn-cs"/>
                <a:sym typeface="Wingdings" pitchFamily="2" charset="2"/>
              </a:rPr>
              <a:t>	bone breaks incompletely. One side bent, 				one side broken.  Common in children 				whose bone contains more collagen and are  			less mineralized.</a:t>
            </a:r>
          </a:p>
          <a:p>
            <a:pPr marL="742950" marR="0" lvl="1" indent="-28575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rgbClr val="FF6600"/>
                </a:solidFill>
                <a:effectLst/>
                <a:uLnTx/>
                <a:uFillTx/>
                <a:latin typeface="+mn-lt"/>
                <a:ea typeface="+mn-ea"/>
                <a:cs typeface="+mn-cs"/>
              </a:rPr>
              <a:t>Spiral</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r>
              <a:rPr kumimoji="0" lang="en-US" sz="2400" b="0" i="0" u="none" strike="noStrike" kern="1200" cap="none" spc="0" normalizeH="0" baseline="0" noProof="0" smtClean="0">
                <a:ln>
                  <a:noFill/>
                </a:ln>
                <a:solidFill>
                  <a:schemeClr val="tx1"/>
                </a:solidFill>
                <a:effectLst/>
                <a:uLnTx/>
                <a:uFillTx/>
                <a:latin typeface="+mn-lt"/>
                <a:ea typeface="+mn-ea"/>
                <a:cs typeface="+mn-cs"/>
                <a:sym typeface="Wingdings" pitchFamily="2" charset="2"/>
              </a:rPr>
              <a:t> 		ragged break caused by excessive twisting 				forces. 	Sports injury/Injury of abuse.</a:t>
            </a:r>
          </a:p>
          <a:p>
            <a:pPr marL="742950" marR="0" lvl="1" indent="-28575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hlink"/>
                </a:solidFill>
                <a:effectLst/>
                <a:uLnTx/>
                <a:uFillTx/>
                <a:latin typeface="+mn-lt"/>
                <a:ea typeface="+mn-ea"/>
                <a:cs typeface="+mn-cs"/>
                <a:sym typeface="Wingdings" pitchFamily="2" charset="2"/>
              </a:rPr>
              <a:t>Impacted</a:t>
            </a:r>
            <a:r>
              <a:rPr kumimoji="0" lang="en-US" sz="2400" b="0" i="0" u="none" strike="noStrike" kern="1200" cap="none" spc="0" normalizeH="0" baseline="0" noProof="0" smtClean="0">
                <a:ln>
                  <a:noFill/>
                </a:ln>
                <a:solidFill>
                  <a:schemeClr val="tx1"/>
                </a:solidFill>
                <a:effectLst/>
                <a:uLnTx/>
                <a:uFillTx/>
                <a:latin typeface="+mn-lt"/>
                <a:ea typeface="+mn-ea"/>
                <a:cs typeface="+mn-cs"/>
                <a:sym typeface="Wingdings" pitchFamily="2" charset="2"/>
              </a:rPr>
              <a:t>  	one bone fragment is driven into the 				medullary space or spongy bone of another.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523875" y="811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4275" name="Rectangle 5"/>
          <p:cNvSpPr>
            <a:spLocks noChangeArrowheads="1"/>
          </p:cNvSpPr>
          <p:nvPr/>
        </p:nvSpPr>
        <p:spPr bwMode="auto">
          <a:xfrm>
            <a:off x="504825" y="811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54276" name="Picture 7" descr="art-musculoskeletal12"/>
          <p:cNvPicPr>
            <a:picLocks noChangeAspect="1" noChangeArrowheads="1"/>
          </p:cNvPicPr>
          <p:nvPr/>
        </p:nvPicPr>
        <p:blipFill>
          <a:blip r:embed="rId2">
            <a:extLst>
              <a:ext uri="{28A0092B-C50C-407E-A947-70E740481C1C}">
                <a14:useLocalDpi xmlns:a14="http://schemas.microsoft.com/office/drawing/2010/main" val="0"/>
              </a:ext>
            </a:extLst>
          </a:blip>
          <a:srcRect l="16747" t="32222" r="16789" b="20370"/>
          <a:stretch>
            <a:fillRect/>
          </a:stretch>
        </p:blipFill>
        <p:spPr bwMode="auto">
          <a:xfrm>
            <a:off x="6248400" y="381000"/>
            <a:ext cx="2438400" cy="2438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4277" name="Rectangle 8"/>
          <p:cNvSpPr>
            <a:spLocks noChangeArrowheads="1"/>
          </p:cNvSpPr>
          <p:nvPr/>
        </p:nvSpPr>
        <p:spPr bwMode="auto">
          <a:xfrm>
            <a:off x="504825" y="811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54278" name="Picture 10" descr="art-musculoskeletal14"/>
          <p:cNvPicPr>
            <a:picLocks noChangeAspect="1" noChangeArrowheads="1"/>
          </p:cNvPicPr>
          <p:nvPr/>
        </p:nvPicPr>
        <p:blipFill>
          <a:blip r:embed="rId3">
            <a:extLst>
              <a:ext uri="{28A0092B-C50C-407E-A947-70E740481C1C}">
                <a14:useLocalDpi xmlns:a14="http://schemas.microsoft.com/office/drawing/2010/main" val="0"/>
              </a:ext>
            </a:extLst>
          </a:blip>
          <a:srcRect l="14670" t="8519" r="10558" b="7037"/>
          <a:stretch>
            <a:fillRect/>
          </a:stretch>
        </p:blipFill>
        <p:spPr bwMode="auto">
          <a:xfrm>
            <a:off x="304800" y="152400"/>
            <a:ext cx="2743200" cy="4343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4279" name="Picture 12" descr="greenst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971800"/>
            <a:ext cx="2068513" cy="3505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4280" name="Picture 4" descr="art-musculoskeletal13"/>
          <p:cNvPicPr>
            <a:picLocks noChangeAspect="1" noChangeArrowheads="1"/>
          </p:cNvPicPr>
          <p:nvPr/>
        </p:nvPicPr>
        <p:blipFill>
          <a:blip r:embed="rId5">
            <a:extLst>
              <a:ext uri="{28A0092B-C50C-407E-A947-70E740481C1C}">
                <a14:useLocalDpi xmlns:a14="http://schemas.microsoft.com/office/drawing/2010/main" val="0"/>
              </a:ext>
            </a:extLst>
          </a:blip>
          <a:srcRect l="12970" t="17407" r="10655" b="10001"/>
          <a:stretch>
            <a:fillRect/>
          </a:stretch>
        </p:blipFill>
        <p:spPr bwMode="auto">
          <a:xfrm>
            <a:off x="3200400" y="2667000"/>
            <a:ext cx="2514600" cy="3733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4281" name="Freeform 4"/>
          <p:cNvSpPr>
            <a:spLocks/>
          </p:cNvSpPr>
          <p:nvPr/>
        </p:nvSpPr>
        <p:spPr bwMode="auto">
          <a:xfrm>
            <a:off x="7797800" y="1547813"/>
            <a:ext cx="1004888" cy="3160712"/>
          </a:xfrm>
          <a:custGeom>
            <a:avLst/>
            <a:gdLst>
              <a:gd name="T0" fmla="*/ 170 w 633"/>
              <a:gd name="T1" fmla="*/ 0 h 1991"/>
              <a:gd name="T2" fmla="*/ 272 w 633"/>
              <a:gd name="T3" fmla="*/ 363 h 1991"/>
              <a:gd name="T4" fmla="*/ 356 w 633"/>
              <a:gd name="T5" fmla="*/ 595 h 1991"/>
              <a:gd name="T6" fmla="*/ 486 w 633"/>
              <a:gd name="T7" fmla="*/ 864 h 1991"/>
              <a:gd name="T8" fmla="*/ 514 w 633"/>
              <a:gd name="T9" fmla="*/ 902 h 1991"/>
              <a:gd name="T10" fmla="*/ 551 w 633"/>
              <a:gd name="T11" fmla="*/ 957 h 1991"/>
              <a:gd name="T12" fmla="*/ 588 w 633"/>
              <a:gd name="T13" fmla="*/ 1013 h 1991"/>
              <a:gd name="T14" fmla="*/ 616 w 633"/>
              <a:gd name="T15" fmla="*/ 1125 h 1991"/>
              <a:gd name="T16" fmla="*/ 616 w 633"/>
              <a:gd name="T17" fmla="*/ 1571 h 1991"/>
              <a:gd name="T18" fmla="*/ 560 w 633"/>
              <a:gd name="T19" fmla="*/ 1673 h 1991"/>
              <a:gd name="T20" fmla="*/ 300 w 633"/>
              <a:gd name="T21" fmla="*/ 1840 h 1991"/>
              <a:gd name="T22" fmla="*/ 272 w 633"/>
              <a:gd name="T23" fmla="*/ 1859 h 1991"/>
              <a:gd name="T24" fmla="*/ 216 w 633"/>
              <a:gd name="T25" fmla="*/ 1877 h 1991"/>
              <a:gd name="T26" fmla="*/ 77 w 633"/>
              <a:gd name="T27" fmla="*/ 1933 h 1991"/>
              <a:gd name="T28" fmla="*/ 30 w 633"/>
              <a:gd name="T29" fmla="*/ 1961 h 19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3"/>
              <a:gd name="T46" fmla="*/ 0 h 1991"/>
              <a:gd name="T47" fmla="*/ 633 w 633"/>
              <a:gd name="T48" fmla="*/ 1991 h 19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3" h="1991">
                <a:moveTo>
                  <a:pt x="170" y="0"/>
                </a:moveTo>
                <a:cubicBezTo>
                  <a:pt x="182" y="129"/>
                  <a:pt x="223" y="244"/>
                  <a:pt x="272" y="363"/>
                </a:cubicBezTo>
                <a:cubicBezTo>
                  <a:pt x="300" y="432"/>
                  <a:pt x="316" y="537"/>
                  <a:pt x="356" y="595"/>
                </a:cubicBezTo>
                <a:cubicBezTo>
                  <a:pt x="371" y="691"/>
                  <a:pt x="432" y="783"/>
                  <a:pt x="486" y="864"/>
                </a:cubicBezTo>
                <a:cubicBezTo>
                  <a:pt x="495" y="877"/>
                  <a:pt x="505" y="889"/>
                  <a:pt x="514" y="902"/>
                </a:cubicBezTo>
                <a:cubicBezTo>
                  <a:pt x="527" y="920"/>
                  <a:pt x="539" y="939"/>
                  <a:pt x="551" y="957"/>
                </a:cubicBezTo>
                <a:cubicBezTo>
                  <a:pt x="563" y="976"/>
                  <a:pt x="588" y="1013"/>
                  <a:pt x="588" y="1013"/>
                </a:cubicBezTo>
                <a:cubicBezTo>
                  <a:pt x="600" y="1050"/>
                  <a:pt x="603" y="1088"/>
                  <a:pt x="616" y="1125"/>
                </a:cubicBezTo>
                <a:cubicBezTo>
                  <a:pt x="633" y="1321"/>
                  <a:pt x="632" y="1261"/>
                  <a:pt x="616" y="1571"/>
                </a:cubicBezTo>
                <a:cubicBezTo>
                  <a:pt x="614" y="1615"/>
                  <a:pt x="595" y="1649"/>
                  <a:pt x="560" y="1673"/>
                </a:cubicBezTo>
                <a:cubicBezTo>
                  <a:pt x="504" y="1755"/>
                  <a:pt x="386" y="1797"/>
                  <a:pt x="300" y="1840"/>
                </a:cubicBezTo>
                <a:cubicBezTo>
                  <a:pt x="290" y="1845"/>
                  <a:pt x="282" y="1854"/>
                  <a:pt x="272" y="1859"/>
                </a:cubicBezTo>
                <a:cubicBezTo>
                  <a:pt x="254" y="1867"/>
                  <a:pt x="216" y="1877"/>
                  <a:pt x="216" y="1877"/>
                </a:cubicBezTo>
                <a:cubicBezTo>
                  <a:pt x="174" y="1905"/>
                  <a:pt x="125" y="1917"/>
                  <a:pt x="77" y="1933"/>
                </a:cubicBezTo>
                <a:cubicBezTo>
                  <a:pt x="46" y="1943"/>
                  <a:pt x="0" y="1991"/>
                  <a:pt x="30" y="1961"/>
                </a:cubicBezTo>
              </a:path>
            </a:pathLst>
          </a:custGeom>
          <a:noFill/>
          <a:ln w="381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42889498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6172200" cy="1143000"/>
          </a:xfrm>
          <a:solidFill>
            <a:schemeClr val="hlink"/>
          </a:solidFill>
          <a:ln>
            <a:solidFill>
              <a:srgbClr val="000000"/>
            </a:solidFill>
            <a:miter lim="800000"/>
            <a:headEnd/>
            <a:tailEnd/>
          </a:ln>
        </p:spPr>
        <p:txBody>
          <a:bodyPr/>
          <a:lstStyle/>
          <a:p>
            <a:pPr eaLnBrk="1" hangingPunct="1"/>
            <a:r>
              <a:rPr lang="en-US" b="1" smtClean="0">
                <a:solidFill>
                  <a:srgbClr val="000000"/>
                </a:solidFill>
              </a:rPr>
              <a:t>Bone Remodeling</a:t>
            </a:r>
          </a:p>
        </p:txBody>
      </p:sp>
      <p:sp>
        <p:nvSpPr>
          <p:cNvPr id="56323" name="Rectangle 3"/>
          <p:cNvSpPr>
            <a:spLocks noGrp="1" noChangeArrowheads="1"/>
          </p:cNvSpPr>
          <p:nvPr>
            <p:ph type="body" sz="half" idx="1"/>
          </p:nvPr>
        </p:nvSpPr>
        <p:spPr>
          <a:xfrm>
            <a:off x="6324600" y="1447800"/>
            <a:ext cx="2514600" cy="4724400"/>
          </a:xfrm>
          <a:solidFill>
            <a:srgbClr val="CC9900"/>
          </a:solidFill>
          <a:ln>
            <a:solidFill>
              <a:srgbClr val="000000"/>
            </a:solidFill>
            <a:miter lim="800000"/>
            <a:headEnd/>
            <a:tailEnd/>
          </a:ln>
        </p:spPr>
        <p:txBody>
          <a:bodyPr>
            <a:normAutofit lnSpcReduction="10000"/>
          </a:bodyPr>
          <a:lstStyle/>
          <a:p>
            <a:pPr eaLnBrk="1" hangingPunct="1">
              <a:lnSpc>
                <a:spcPct val="90000"/>
              </a:lnSpc>
            </a:pPr>
            <a:r>
              <a:rPr lang="en-US" sz="2400" smtClean="0">
                <a:solidFill>
                  <a:srgbClr val="000000"/>
                </a:solidFill>
              </a:rPr>
              <a:t>Bone is a dynamic tissue.  </a:t>
            </a:r>
          </a:p>
          <a:p>
            <a:pPr lvl="1" eaLnBrk="1" hangingPunct="1">
              <a:lnSpc>
                <a:spcPct val="90000"/>
              </a:lnSpc>
            </a:pPr>
            <a:r>
              <a:rPr lang="en-US" sz="2000" i="1" smtClean="0">
                <a:solidFill>
                  <a:srgbClr val="000000"/>
                </a:solidFill>
              </a:rPr>
              <a:t>What does that mean?</a:t>
            </a:r>
          </a:p>
          <a:p>
            <a:pPr eaLnBrk="1" hangingPunct="1">
              <a:lnSpc>
                <a:spcPct val="90000"/>
              </a:lnSpc>
            </a:pPr>
            <a:r>
              <a:rPr lang="en-US" sz="2400" smtClean="0">
                <a:solidFill>
                  <a:srgbClr val="FFFF00"/>
                </a:solidFill>
              </a:rPr>
              <a:t>Wolff’s law</a:t>
            </a:r>
            <a:r>
              <a:rPr lang="en-US" sz="2400" smtClean="0">
                <a:solidFill>
                  <a:srgbClr val="000000"/>
                </a:solidFill>
              </a:rPr>
              <a:t> holds that bone will grow or remodel in response to the forces or demands placed on it.  </a:t>
            </a:r>
            <a:r>
              <a:rPr lang="en-US" sz="2400" i="1" smtClean="0">
                <a:solidFill>
                  <a:srgbClr val="000000"/>
                </a:solidFill>
              </a:rPr>
              <a:t>Examine this with the bone on the left.</a:t>
            </a:r>
            <a:endParaRPr lang="en-US" sz="2400" smtClean="0">
              <a:solidFill>
                <a:srgbClr val="000000"/>
              </a:solidFill>
            </a:endParaRPr>
          </a:p>
        </p:txBody>
      </p:sp>
      <p:pic>
        <p:nvPicPr>
          <p:cNvPr id="56324" name="Picture 6" descr="boneremod"/>
          <p:cNvPicPr>
            <a:picLocks noChangeAspect="1" noChangeArrowheads="1"/>
          </p:cNvPicPr>
          <p:nvPr/>
        </p:nvPicPr>
        <p:blipFill>
          <a:blip r:embed="rId2">
            <a:extLst>
              <a:ext uri="{28A0092B-C50C-407E-A947-70E740481C1C}">
                <a14:useLocalDpi xmlns:a14="http://schemas.microsoft.com/office/drawing/2010/main" val="0"/>
              </a:ext>
            </a:extLst>
          </a:blip>
          <a:srcRect l="8398" r="9114" b="24973"/>
          <a:stretch>
            <a:fillRect/>
          </a:stretch>
        </p:blipFill>
        <p:spPr bwMode="auto">
          <a:xfrm>
            <a:off x="0" y="1447800"/>
            <a:ext cx="61722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8513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4289425" y="0"/>
          <a:ext cx="4854575" cy="6858000"/>
        </p:xfrm>
        <a:graphic>
          <a:graphicData uri="http://schemas.openxmlformats.org/presentationml/2006/ole">
            <mc:AlternateContent xmlns:mc="http://schemas.openxmlformats.org/markup-compatibility/2006">
              <mc:Choice xmlns:v="urn:schemas-microsoft-com:vml" Requires="v">
                <p:oleObj spid="_x0000_s2053" name="Photo Editor Photo" r:id="rId3" imgW="5571429" imgH="4191585" progId="MSPhotoEd.3">
                  <p:embed/>
                </p:oleObj>
              </mc:Choice>
              <mc:Fallback>
                <p:oleObj name="Photo Editor Photo" r:id="rId3" imgW="5571429" imgH="419158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49167" b="4546"/>
                      <a:stretch>
                        <a:fillRect/>
                      </a:stretch>
                    </p:blipFill>
                    <p:spPr bwMode="auto">
                      <a:xfrm>
                        <a:off x="4289425" y="0"/>
                        <a:ext cx="4854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Rectangle 3"/>
          <p:cNvSpPr>
            <a:spLocks noChangeArrowheads="1"/>
          </p:cNvSpPr>
          <p:nvPr/>
        </p:nvSpPr>
        <p:spPr bwMode="auto">
          <a:xfrm>
            <a:off x="228600" y="228600"/>
            <a:ext cx="3733800" cy="1196975"/>
          </a:xfrm>
          <a:prstGeom prst="rect">
            <a:avLst/>
          </a:prstGeom>
          <a:solidFill>
            <a:srgbClr val="FF6600"/>
          </a:solidFill>
          <a:ln w="9525">
            <a:solidFill>
              <a:srgbClr val="000000"/>
            </a:solidFill>
            <a:miter lim="800000"/>
            <a:headEnd/>
            <a:tailEnd/>
          </a:ln>
        </p:spPr>
        <p:txBody>
          <a:bodyPr>
            <a:spAutoFit/>
          </a:bodyPr>
          <a:lstStyle/>
          <a:p>
            <a:pPr lvl="1"/>
            <a:r>
              <a:rPr lang="en-US"/>
              <a:t>Check out the mechanism of remodeling on the right!</a:t>
            </a:r>
          </a:p>
        </p:txBody>
      </p:sp>
      <p:sp>
        <p:nvSpPr>
          <p:cNvPr id="9220" name="Rectangle 4"/>
          <p:cNvSpPr>
            <a:spLocks noChangeArrowheads="1"/>
          </p:cNvSpPr>
          <p:nvPr/>
        </p:nvSpPr>
        <p:spPr bwMode="auto">
          <a:xfrm>
            <a:off x="228600" y="1676400"/>
            <a:ext cx="3886200" cy="4483100"/>
          </a:xfrm>
          <a:prstGeom prst="rect">
            <a:avLst/>
          </a:prstGeom>
          <a:solidFill>
            <a:schemeClr val="accent2"/>
          </a:solidFill>
          <a:ln w="9525">
            <a:solidFill>
              <a:srgbClr val="000000"/>
            </a:solidFill>
            <a:miter lim="800000"/>
            <a:headEnd/>
            <a:tailEnd/>
          </a:ln>
        </p:spPr>
        <p:txBody>
          <a:bodyPr>
            <a:spAutoFit/>
          </a:bodyPr>
          <a:lstStyle/>
          <a:p>
            <a:pPr lvl="1"/>
            <a:r>
              <a:rPr lang="en-US"/>
              <a:t>Why might you suspect someone whose been a powerlifter for 15 years to have heavy, massive bones, especially at the point of muscle insertion?</a:t>
            </a:r>
          </a:p>
          <a:p>
            <a:pPr lvl="1"/>
            <a:endParaRPr lang="en-US"/>
          </a:p>
          <a:p>
            <a:pPr lvl="1"/>
            <a:r>
              <a:rPr lang="en-US"/>
              <a:t>Astronauts tend to experience bone atrophy after they’re in space for an extended period of time.  Why?</a:t>
            </a:r>
          </a:p>
        </p:txBody>
      </p:sp>
    </p:spTree>
    <p:extLst>
      <p:ext uri="{BB962C8B-B14F-4D97-AF65-F5344CB8AC3E}">
        <p14:creationId xmlns:p14="http://schemas.microsoft.com/office/powerpoint/2010/main" val="1543276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Face		</a:t>
            </a:r>
            <a:r>
              <a:rPr lang="en-US" b="1" dirty="0" smtClean="0"/>
              <a:t>14</a:t>
            </a:r>
            <a:endParaRPr lang="en-US" dirty="0"/>
          </a:p>
          <a:p>
            <a:r>
              <a:rPr lang="en-US" b="1" dirty="0"/>
              <a:t>	</a:t>
            </a:r>
            <a:r>
              <a:rPr lang="en-US" dirty="0" smtClean="0"/>
              <a:t>Mandible</a:t>
            </a:r>
            <a:r>
              <a:rPr lang="en-US" dirty="0"/>
              <a:t>	1	</a:t>
            </a:r>
          </a:p>
          <a:p>
            <a:r>
              <a:rPr lang="en-US" dirty="0"/>
              <a:t>	</a:t>
            </a:r>
            <a:r>
              <a:rPr lang="en-US" dirty="0" smtClean="0"/>
              <a:t>Maxillae</a:t>
            </a:r>
            <a:r>
              <a:rPr lang="en-US" dirty="0"/>
              <a:t>	2</a:t>
            </a:r>
          </a:p>
          <a:p>
            <a:r>
              <a:rPr lang="en-US" dirty="0"/>
              <a:t>	</a:t>
            </a:r>
            <a:r>
              <a:rPr lang="en-US" dirty="0" err="1" smtClean="0"/>
              <a:t>Zygomatic</a:t>
            </a:r>
            <a:r>
              <a:rPr lang="en-US" dirty="0"/>
              <a:t>	</a:t>
            </a:r>
            <a:r>
              <a:rPr lang="en-US" dirty="0" smtClean="0"/>
              <a:t>2</a:t>
            </a:r>
          </a:p>
          <a:p>
            <a:pPr marL="457200" lvl="1" indent="0">
              <a:buNone/>
            </a:pPr>
            <a:r>
              <a:rPr lang="en-US" dirty="0"/>
              <a:t>	</a:t>
            </a:r>
            <a:r>
              <a:rPr lang="en-US" sz="3200" dirty="0" smtClean="0"/>
              <a:t>Lacrimal 	2</a:t>
            </a:r>
          </a:p>
          <a:p>
            <a:pPr marL="457200" lvl="1" indent="0">
              <a:buNone/>
            </a:pPr>
            <a:r>
              <a:rPr lang="en-US" sz="3200" dirty="0"/>
              <a:t>	</a:t>
            </a:r>
            <a:r>
              <a:rPr lang="en-US" sz="3200" dirty="0" err="1" smtClean="0"/>
              <a:t>Ethmoid</a:t>
            </a:r>
            <a:r>
              <a:rPr lang="en-US" sz="3200" dirty="0" smtClean="0"/>
              <a:t>	2</a:t>
            </a:r>
          </a:p>
          <a:p>
            <a:pPr marL="457200" lvl="1" indent="0">
              <a:buNone/>
            </a:pPr>
            <a:r>
              <a:rPr lang="en-US" sz="3200" dirty="0"/>
              <a:t>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7772400" cy="1143000"/>
          </a:xfrm>
          <a:solidFill>
            <a:srgbClr val="663300"/>
          </a:solidFill>
          <a:ln>
            <a:solidFill>
              <a:srgbClr val="000000"/>
            </a:solidFill>
            <a:miter lim="800000"/>
            <a:headEnd/>
            <a:tailEnd/>
          </a:ln>
        </p:spPr>
        <p:txBody>
          <a:bodyPr/>
          <a:lstStyle/>
          <a:p>
            <a:pPr eaLnBrk="1" hangingPunct="1"/>
            <a:r>
              <a:rPr lang="en-US" b="1" smtClean="0"/>
              <a:t>Nutritional Effects on Bone</a:t>
            </a:r>
          </a:p>
        </p:txBody>
      </p:sp>
      <p:sp>
        <p:nvSpPr>
          <p:cNvPr id="57347" name="Rectangle 3"/>
          <p:cNvSpPr>
            <a:spLocks noGrp="1" noChangeArrowheads="1"/>
          </p:cNvSpPr>
          <p:nvPr>
            <p:ph type="body" sz="half" idx="1"/>
          </p:nvPr>
        </p:nvSpPr>
        <p:spPr>
          <a:xfrm>
            <a:off x="304800" y="1295400"/>
            <a:ext cx="5105400" cy="4876800"/>
          </a:xfrm>
        </p:spPr>
        <p:txBody>
          <a:bodyPr/>
          <a:lstStyle/>
          <a:p>
            <a:pPr eaLnBrk="1" hangingPunct="1">
              <a:lnSpc>
                <a:spcPct val="90000"/>
              </a:lnSpc>
            </a:pPr>
            <a:r>
              <a:rPr lang="en-US" sz="2400" smtClean="0"/>
              <a:t>Normal bone growth/maintenance cannot occur w/o sufficient dietary intake of calcium and phosphate salts.</a:t>
            </a:r>
          </a:p>
          <a:p>
            <a:pPr eaLnBrk="1" hangingPunct="1">
              <a:lnSpc>
                <a:spcPct val="90000"/>
              </a:lnSpc>
            </a:pPr>
            <a:r>
              <a:rPr lang="en-US" sz="2400" smtClean="0"/>
              <a:t>Calcium and phosphate are not absorbed in the intestine unless the hormone </a:t>
            </a:r>
            <a:r>
              <a:rPr lang="en-US" sz="2400" smtClean="0">
                <a:solidFill>
                  <a:srgbClr val="FFFF00"/>
                </a:solidFill>
              </a:rPr>
              <a:t>calcitriol</a:t>
            </a:r>
            <a:r>
              <a:rPr lang="en-US" sz="2400" smtClean="0"/>
              <a:t> is present.  Calcitriol synthesis is dependent on the availability of the steroid </a:t>
            </a:r>
            <a:r>
              <a:rPr lang="en-US" sz="2400" i="1" smtClean="0">
                <a:solidFill>
                  <a:srgbClr val="FFFF00"/>
                </a:solidFill>
              </a:rPr>
              <a:t>cholecalciferol</a:t>
            </a:r>
            <a:r>
              <a:rPr lang="en-US" sz="2400" smtClean="0">
                <a:solidFill>
                  <a:srgbClr val="FFFF00"/>
                </a:solidFill>
              </a:rPr>
              <a:t> (a.k.a. Vitamin D)</a:t>
            </a:r>
            <a:r>
              <a:rPr lang="en-US" sz="2400" smtClean="0"/>
              <a:t> which may be synthesized in the skin or obtained from the diet.</a:t>
            </a:r>
          </a:p>
          <a:p>
            <a:pPr eaLnBrk="1" hangingPunct="1">
              <a:lnSpc>
                <a:spcPct val="90000"/>
              </a:lnSpc>
            </a:pPr>
            <a:r>
              <a:rPr lang="en-US" sz="2400" smtClean="0"/>
              <a:t>Vitamins C, A, K, and B</a:t>
            </a:r>
            <a:r>
              <a:rPr lang="en-US" sz="2400" baseline="-25000" smtClean="0"/>
              <a:t>12</a:t>
            </a:r>
            <a:r>
              <a:rPr lang="en-US" sz="2400" smtClean="0"/>
              <a:t> are all necessary for bone growth as well.</a:t>
            </a:r>
          </a:p>
        </p:txBody>
      </p:sp>
      <p:pic>
        <p:nvPicPr>
          <p:cNvPr id="57348" name="Picture 3" descr="osteo%20skeleto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r="7042" b="5385"/>
          <a:stretch>
            <a:fillRect/>
          </a:stretch>
        </p:blipFill>
        <p:spPr>
          <a:xfrm>
            <a:off x="5334000" y="1371600"/>
            <a:ext cx="3557588" cy="4419600"/>
          </a:xfrm>
          <a:noFill/>
        </p:spPr>
      </p:pic>
    </p:spTree>
    <p:extLst>
      <p:ext uri="{BB962C8B-B14F-4D97-AF65-F5344CB8AC3E}">
        <p14:creationId xmlns:p14="http://schemas.microsoft.com/office/powerpoint/2010/main" val="13079348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4191000" cy="1143000"/>
          </a:xfrm>
          <a:solidFill>
            <a:srgbClr val="FF6600"/>
          </a:solidFill>
          <a:ln>
            <a:solidFill>
              <a:srgbClr val="000000"/>
            </a:solidFill>
            <a:miter lim="800000"/>
            <a:headEnd/>
            <a:tailEnd/>
          </a:ln>
        </p:spPr>
        <p:txBody>
          <a:bodyPr>
            <a:normAutofit fontScale="90000"/>
          </a:bodyPr>
          <a:lstStyle/>
          <a:p>
            <a:pPr eaLnBrk="1" hangingPunct="1"/>
            <a:r>
              <a:rPr lang="en-US" sz="4000" b="1" smtClean="0"/>
              <a:t>Hormonal Effects on Bone</a:t>
            </a:r>
          </a:p>
        </p:txBody>
      </p:sp>
      <p:sp>
        <p:nvSpPr>
          <p:cNvPr id="58371" name="Rectangle 3"/>
          <p:cNvSpPr>
            <a:spLocks noGrp="1" noChangeArrowheads="1"/>
          </p:cNvSpPr>
          <p:nvPr>
            <p:ph type="body" sz="half" idx="1"/>
          </p:nvPr>
        </p:nvSpPr>
        <p:spPr>
          <a:xfrm>
            <a:off x="228600" y="1219200"/>
            <a:ext cx="4191000" cy="4267200"/>
          </a:xfrm>
        </p:spPr>
        <p:txBody>
          <a:bodyPr>
            <a:normAutofit fontScale="92500" lnSpcReduction="20000"/>
          </a:bodyPr>
          <a:lstStyle/>
          <a:p>
            <a:pPr eaLnBrk="1" hangingPunct="1">
              <a:lnSpc>
                <a:spcPct val="90000"/>
              </a:lnSpc>
            </a:pPr>
            <a:r>
              <a:rPr lang="en-US" sz="2400" smtClean="0">
                <a:solidFill>
                  <a:srgbClr val="FFFF00"/>
                </a:solidFill>
              </a:rPr>
              <a:t>Growth hormone</a:t>
            </a:r>
            <a:r>
              <a:rPr lang="en-US" sz="2400" smtClean="0"/>
              <a:t>, produced by the pituitary gland, and </a:t>
            </a:r>
            <a:r>
              <a:rPr lang="en-US" sz="2400" smtClean="0">
                <a:solidFill>
                  <a:srgbClr val="FFFF00"/>
                </a:solidFill>
              </a:rPr>
              <a:t>thyroxine</a:t>
            </a:r>
            <a:r>
              <a:rPr lang="en-US" sz="2400" smtClean="0"/>
              <a:t>, produced by the thyroid gland, stimulate bone growth.</a:t>
            </a:r>
          </a:p>
          <a:p>
            <a:pPr lvl="1" eaLnBrk="1" hangingPunct="1">
              <a:lnSpc>
                <a:spcPct val="90000"/>
              </a:lnSpc>
            </a:pPr>
            <a:r>
              <a:rPr lang="en-US" sz="2000" smtClean="0"/>
              <a:t>GH stimulates protein synthesis and cell growth throughout the body.</a:t>
            </a:r>
          </a:p>
          <a:p>
            <a:pPr lvl="1" eaLnBrk="1" hangingPunct="1">
              <a:lnSpc>
                <a:spcPct val="90000"/>
              </a:lnSpc>
            </a:pPr>
            <a:r>
              <a:rPr lang="en-US" sz="2000" smtClean="0"/>
              <a:t>Thyroxine stimulates cell metabolism and increases the rate of osteoblast activity. </a:t>
            </a:r>
          </a:p>
          <a:p>
            <a:pPr lvl="1" eaLnBrk="1" hangingPunct="1">
              <a:lnSpc>
                <a:spcPct val="90000"/>
              </a:lnSpc>
            </a:pPr>
            <a:r>
              <a:rPr lang="en-US" sz="2000" smtClean="0"/>
              <a:t>In proper balance, these hormones maintain normal activity of the epiphyseal plate (</a:t>
            </a:r>
            <a:r>
              <a:rPr lang="en-US" sz="2000" i="1" smtClean="0"/>
              <a:t>what would you consider normal activity?</a:t>
            </a:r>
            <a:r>
              <a:rPr lang="en-US" sz="2000" smtClean="0"/>
              <a:t>) until roughly the time of puberty.</a:t>
            </a:r>
          </a:p>
        </p:txBody>
      </p:sp>
      <p:pic>
        <p:nvPicPr>
          <p:cNvPr id="58372" name="Picture 9" descr="pituitary_gland_2_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0"/>
            <a:ext cx="44196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1" descr="thyroid_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73513"/>
            <a:ext cx="441960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0032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143000"/>
          </a:xfrm>
          <a:solidFill>
            <a:srgbClr val="FF6600"/>
          </a:solidFill>
          <a:ln>
            <a:solidFill>
              <a:srgbClr val="000000"/>
            </a:solidFill>
            <a:miter lim="800000"/>
            <a:headEnd/>
            <a:tailEnd/>
          </a:ln>
        </p:spPr>
        <p:txBody>
          <a:bodyPr/>
          <a:lstStyle/>
          <a:p>
            <a:pPr eaLnBrk="1" hangingPunct="1"/>
            <a:r>
              <a:rPr lang="en-US" b="1" smtClean="0"/>
              <a:t>Hormonal Effects on Bone</a:t>
            </a:r>
          </a:p>
        </p:txBody>
      </p:sp>
      <p:sp>
        <p:nvSpPr>
          <p:cNvPr id="59395" name="Rectangle 3"/>
          <p:cNvSpPr>
            <a:spLocks noGrp="1" noChangeArrowheads="1"/>
          </p:cNvSpPr>
          <p:nvPr>
            <p:ph type="body" sz="half" idx="1"/>
          </p:nvPr>
        </p:nvSpPr>
        <p:spPr>
          <a:xfrm>
            <a:off x="838200" y="1295400"/>
            <a:ext cx="7848600" cy="2971800"/>
          </a:xfrm>
        </p:spPr>
        <p:txBody>
          <a:bodyPr/>
          <a:lstStyle/>
          <a:p>
            <a:pPr eaLnBrk="1" hangingPunct="1">
              <a:lnSpc>
                <a:spcPct val="90000"/>
              </a:lnSpc>
            </a:pPr>
            <a:r>
              <a:rPr lang="en-US" sz="2400" smtClean="0"/>
              <a:t>At puberty, the rising levels of sex hormones (</a:t>
            </a:r>
            <a:r>
              <a:rPr lang="en-US" sz="2400" smtClean="0">
                <a:solidFill>
                  <a:srgbClr val="FFFF00"/>
                </a:solidFill>
              </a:rPr>
              <a:t>estrogens</a:t>
            </a:r>
            <a:r>
              <a:rPr lang="en-US" sz="2400" smtClean="0"/>
              <a:t> in females and </a:t>
            </a:r>
            <a:r>
              <a:rPr lang="en-US" sz="2400" smtClean="0">
                <a:solidFill>
                  <a:srgbClr val="FFFF00"/>
                </a:solidFill>
              </a:rPr>
              <a:t>androgens</a:t>
            </a:r>
            <a:r>
              <a:rPr lang="en-US" sz="2400" smtClean="0"/>
              <a:t> in males) cause osteoblasts to produce bone faster than the epiphyseal cartilage can divide.  This causes the characteristic growth spurt as well as the ultimate closure of the epiphyseal plate.</a:t>
            </a:r>
          </a:p>
          <a:p>
            <a:pPr eaLnBrk="1" hangingPunct="1">
              <a:lnSpc>
                <a:spcPct val="90000"/>
              </a:lnSpc>
            </a:pPr>
            <a:r>
              <a:rPr lang="en-US" sz="2400" smtClean="0"/>
              <a:t>Estrogens cause faster closure of the epiphyseal growth plate than do androgens. </a:t>
            </a:r>
          </a:p>
          <a:p>
            <a:pPr eaLnBrk="1" hangingPunct="1">
              <a:lnSpc>
                <a:spcPct val="90000"/>
              </a:lnSpc>
            </a:pPr>
            <a:r>
              <a:rPr lang="en-US" sz="2400" smtClean="0"/>
              <a:t>Estrogen also acts to stimulate osteoblast activity.</a:t>
            </a:r>
          </a:p>
        </p:txBody>
      </p:sp>
      <p:pic>
        <p:nvPicPr>
          <p:cNvPr id="59396" name="Picture 3" descr="estrogen"/>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4624388"/>
            <a:ext cx="2819400" cy="2233612"/>
          </a:xfrm>
          <a:solidFill>
            <a:srgbClr val="FFFFFF"/>
          </a:solidFill>
        </p:spPr>
      </p:pic>
      <p:pic>
        <p:nvPicPr>
          <p:cNvPr id="59397" name="Picture 6" descr="testosterone"/>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324600" y="4427538"/>
            <a:ext cx="2819400" cy="2430462"/>
          </a:xfrm>
          <a:noFill/>
        </p:spPr>
      </p:pic>
    </p:spTree>
    <p:extLst>
      <p:ext uri="{BB962C8B-B14F-4D97-AF65-F5344CB8AC3E}">
        <p14:creationId xmlns:p14="http://schemas.microsoft.com/office/powerpoint/2010/main" val="35312271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5638800" cy="1143000"/>
          </a:xfrm>
          <a:solidFill>
            <a:schemeClr val="accent2"/>
          </a:solidFill>
          <a:ln>
            <a:solidFill>
              <a:srgbClr val="FFFFFF"/>
            </a:solidFill>
            <a:miter lim="800000"/>
            <a:headEnd/>
            <a:tailEnd/>
          </a:ln>
        </p:spPr>
        <p:txBody>
          <a:bodyPr/>
          <a:lstStyle/>
          <a:p>
            <a:pPr eaLnBrk="1" hangingPunct="1"/>
            <a:r>
              <a:rPr lang="en-US" b="1" smtClean="0"/>
              <a:t>Parathyroid Hormone</a:t>
            </a:r>
          </a:p>
        </p:txBody>
      </p:sp>
      <p:sp>
        <p:nvSpPr>
          <p:cNvPr id="63491" name="Rectangle 3"/>
          <p:cNvSpPr>
            <a:spLocks noGrp="1" noChangeArrowheads="1"/>
          </p:cNvSpPr>
          <p:nvPr>
            <p:ph type="body" sz="half" idx="1"/>
          </p:nvPr>
        </p:nvSpPr>
        <p:spPr>
          <a:xfrm>
            <a:off x="228600" y="5029200"/>
            <a:ext cx="8001000" cy="1600200"/>
          </a:xfrm>
        </p:spPr>
        <p:txBody>
          <a:bodyPr/>
          <a:lstStyle/>
          <a:p>
            <a:pPr eaLnBrk="1" hangingPunct="1">
              <a:lnSpc>
                <a:spcPct val="90000"/>
              </a:lnSpc>
            </a:pPr>
            <a:r>
              <a:rPr lang="en-US" sz="2400" smtClean="0"/>
              <a:t>PTH increases calcitriol synthesis which increases Ca</a:t>
            </a:r>
            <a:r>
              <a:rPr lang="en-US" sz="2400" baseline="30000" smtClean="0"/>
              <a:t>2+</a:t>
            </a:r>
            <a:r>
              <a:rPr lang="en-US" sz="2400" smtClean="0"/>
              <a:t> absorption in the small intestine.</a:t>
            </a:r>
          </a:p>
          <a:p>
            <a:pPr eaLnBrk="1" hangingPunct="1">
              <a:lnSpc>
                <a:spcPct val="90000"/>
              </a:lnSpc>
            </a:pPr>
            <a:r>
              <a:rPr lang="en-US" sz="2400" smtClean="0"/>
              <a:t>PTH decreases urinary Ca</a:t>
            </a:r>
            <a:r>
              <a:rPr lang="en-US" sz="2400" baseline="30000" smtClean="0"/>
              <a:t>2+</a:t>
            </a:r>
            <a:r>
              <a:rPr lang="en-US" sz="2400" smtClean="0"/>
              <a:t> excretion and increases urinary phosphate excretion.  </a:t>
            </a:r>
          </a:p>
        </p:txBody>
      </p:sp>
      <p:pic>
        <p:nvPicPr>
          <p:cNvPr id="63492" name="Picture 9" descr="illu_thyroid_parathyroid"/>
          <p:cNvPicPr>
            <a:picLocks noChangeAspect="1" noChangeArrowheads="1"/>
          </p:cNvPicPr>
          <p:nvPr/>
        </p:nvPicPr>
        <p:blipFill>
          <a:blip r:embed="rId2">
            <a:extLst>
              <a:ext uri="{28A0092B-C50C-407E-A947-70E740481C1C}">
                <a14:useLocalDpi xmlns:a14="http://schemas.microsoft.com/office/drawing/2010/main" val="0"/>
              </a:ext>
            </a:extLst>
          </a:blip>
          <a:srcRect l="9435" t="16394" r="7547"/>
          <a:stretch>
            <a:fillRect/>
          </a:stretch>
        </p:blipFill>
        <p:spPr bwMode="auto">
          <a:xfrm>
            <a:off x="5791200" y="0"/>
            <a:ext cx="33528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12"/>
          <p:cNvSpPr>
            <a:spLocks noChangeArrowheads="1"/>
          </p:cNvSpPr>
          <p:nvPr/>
        </p:nvSpPr>
        <p:spPr bwMode="auto">
          <a:xfrm>
            <a:off x="304800" y="1295400"/>
            <a:ext cx="5257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a:t>Released by the cells of the parathyroid gland in response to low blood [Ca</a:t>
            </a:r>
            <a:r>
              <a:rPr lang="en-US" baseline="30000"/>
              <a:t>2+</a:t>
            </a:r>
            <a:r>
              <a:rPr lang="en-US"/>
              <a:t>].Causes blood [Ca</a:t>
            </a:r>
            <a:r>
              <a:rPr lang="en-US" baseline="30000"/>
              <a:t>2+</a:t>
            </a:r>
            <a:r>
              <a:rPr lang="en-US"/>
              <a:t>] to increase.</a:t>
            </a:r>
          </a:p>
          <a:p>
            <a:pPr marL="342900" indent="-342900">
              <a:lnSpc>
                <a:spcPct val="90000"/>
              </a:lnSpc>
              <a:spcBef>
                <a:spcPct val="20000"/>
              </a:spcBef>
              <a:buFontTx/>
              <a:buChar char="•"/>
            </a:pPr>
            <a:r>
              <a:rPr lang="en-US"/>
              <a:t>PTH will bind to osteoblasts and this will cause 2 things to occur:</a:t>
            </a:r>
          </a:p>
          <a:p>
            <a:pPr marL="1143000" lvl="2" indent="-228600">
              <a:lnSpc>
                <a:spcPct val="90000"/>
              </a:lnSpc>
              <a:spcBef>
                <a:spcPct val="20000"/>
              </a:spcBef>
              <a:buFontTx/>
              <a:buChar char="•"/>
            </a:pPr>
            <a:r>
              <a:rPr lang="en-US" sz="1800"/>
              <a:t>The osteoblasts will decrease their activity and they will release a chemical known as </a:t>
            </a:r>
            <a:r>
              <a:rPr lang="en-US" sz="1800" i="1"/>
              <a:t>osteoclast-stimulating factor</a:t>
            </a:r>
            <a:r>
              <a:rPr lang="en-US" sz="1800"/>
              <a:t>.  </a:t>
            </a:r>
          </a:p>
          <a:p>
            <a:pPr marL="1143000" lvl="2" indent="-228600">
              <a:lnSpc>
                <a:spcPct val="90000"/>
              </a:lnSpc>
              <a:spcBef>
                <a:spcPct val="20000"/>
              </a:spcBef>
              <a:buFontTx/>
              <a:buChar char="•"/>
            </a:pPr>
            <a:r>
              <a:rPr lang="en-US" sz="1800"/>
              <a:t>Osteoclast-stimulating factor will increase osteoclast activity.</a:t>
            </a:r>
          </a:p>
        </p:txBody>
      </p:sp>
    </p:spTree>
    <p:extLst>
      <p:ext uri="{BB962C8B-B14F-4D97-AF65-F5344CB8AC3E}">
        <p14:creationId xmlns:p14="http://schemas.microsoft.com/office/powerpoint/2010/main" val="447618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2667000" y="914400"/>
            <a:ext cx="3200400" cy="879475"/>
          </a:xfrm>
          <a:prstGeom prst="rect">
            <a:avLst/>
          </a:prstGeom>
          <a:solidFill>
            <a:srgbClr val="FFFF00"/>
          </a:solidFill>
          <a:ln w="57150">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rPr>
              <a:t>Increased PTH release by parathyroid gland</a:t>
            </a:r>
          </a:p>
        </p:txBody>
      </p:sp>
      <p:sp>
        <p:nvSpPr>
          <p:cNvPr id="64515" name="Text Box 6"/>
          <p:cNvSpPr txBox="1">
            <a:spLocks noChangeArrowheads="1"/>
          </p:cNvSpPr>
          <p:nvPr/>
        </p:nvSpPr>
        <p:spPr bwMode="auto">
          <a:xfrm>
            <a:off x="0" y="2057400"/>
            <a:ext cx="2971800" cy="1974850"/>
          </a:xfrm>
          <a:prstGeom prst="rect">
            <a:avLst/>
          </a:prstGeom>
          <a:solidFill>
            <a:srgbClr val="FFFF00"/>
          </a:solidFill>
          <a:ln w="57150">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rPr>
              <a:t>Binds to osteoblast causing decreased osteoblast activity and release of osteoclast-stimulating factor</a:t>
            </a:r>
          </a:p>
        </p:txBody>
      </p:sp>
      <p:sp>
        <p:nvSpPr>
          <p:cNvPr id="64516" name="Text Box 7"/>
          <p:cNvSpPr txBox="1">
            <a:spLocks noChangeArrowheads="1"/>
          </p:cNvSpPr>
          <p:nvPr/>
        </p:nvSpPr>
        <p:spPr bwMode="auto">
          <a:xfrm>
            <a:off x="1447800" y="4343400"/>
            <a:ext cx="3048000" cy="879475"/>
          </a:xfrm>
          <a:prstGeom prst="rect">
            <a:avLst/>
          </a:prstGeom>
          <a:solidFill>
            <a:srgbClr val="FFFF00"/>
          </a:solidFill>
          <a:ln w="57150">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rPr>
              <a:t>OSF causes increased osteoclast activity</a:t>
            </a:r>
          </a:p>
        </p:txBody>
      </p:sp>
      <p:sp>
        <p:nvSpPr>
          <p:cNvPr id="64517" name="Text Box 8"/>
          <p:cNvSpPr txBox="1">
            <a:spLocks noChangeArrowheads="1"/>
          </p:cNvSpPr>
          <p:nvPr/>
        </p:nvSpPr>
        <p:spPr bwMode="auto">
          <a:xfrm>
            <a:off x="0" y="5613400"/>
            <a:ext cx="3352800" cy="1244600"/>
          </a:xfrm>
          <a:prstGeom prst="rect">
            <a:avLst/>
          </a:prstGeom>
          <a:solidFill>
            <a:srgbClr val="FFFF00"/>
          </a:solidFill>
          <a:ln w="57150">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rPr>
              <a:t>Decreased bone deposition and increased bone resorption</a:t>
            </a:r>
          </a:p>
        </p:txBody>
      </p:sp>
      <p:sp>
        <p:nvSpPr>
          <p:cNvPr id="64518" name="Text Box 9"/>
          <p:cNvSpPr txBox="1">
            <a:spLocks noChangeArrowheads="1"/>
          </p:cNvSpPr>
          <p:nvPr/>
        </p:nvSpPr>
        <p:spPr bwMode="auto">
          <a:xfrm>
            <a:off x="3505200" y="2286000"/>
            <a:ext cx="2590800" cy="879475"/>
          </a:xfrm>
          <a:prstGeom prst="rect">
            <a:avLst/>
          </a:prstGeom>
          <a:solidFill>
            <a:srgbClr val="FFFF00"/>
          </a:solidFill>
          <a:ln w="57150">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rPr>
              <a:t>Increased calcitriol synthesis</a:t>
            </a:r>
          </a:p>
        </p:txBody>
      </p:sp>
      <p:sp>
        <p:nvSpPr>
          <p:cNvPr id="64519" name="Text Box 10"/>
          <p:cNvSpPr txBox="1">
            <a:spLocks noChangeArrowheads="1"/>
          </p:cNvSpPr>
          <p:nvPr/>
        </p:nvSpPr>
        <p:spPr bwMode="auto">
          <a:xfrm>
            <a:off x="4724400" y="3733800"/>
            <a:ext cx="2667000" cy="879475"/>
          </a:xfrm>
          <a:prstGeom prst="rect">
            <a:avLst/>
          </a:prstGeom>
          <a:solidFill>
            <a:srgbClr val="FFFF00"/>
          </a:solidFill>
          <a:ln w="57150">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rPr>
              <a:t>Increased intestinal Ca</a:t>
            </a:r>
            <a:r>
              <a:rPr lang="en-US" baseline="30000">
                <a:solidFill>
                  <a:srgbClr val="000000"/>
                </a:solidFill>
              </a:rPr>
              <a:t>2+</a:t>
            </a:r>
            <a:r>
              <a:rPr lang="en-US">
                <a:solidFill>
                  <a:srgbClr val="000000"/>
                </a:solidFill>
              </a:rPr>
              <a:t> absorption</a:t>
            </a:r>
          </a:p>
        </p:txBody>
      </p:sp>
      <p:sp>
        <p:nvSpPr>
          <p:cNvPr id="64520" name="Text Box 11"/>
          <p:cNvSpPr txBox="1">
            <a:spLocks noChangeArrowheads="1"/>
          </p:cNvSpPr>
          <p:nvPr/>
        </p:nvSpPr>
        <p:spPr bwMode="auto">
          <a:xfrm>
            <a:off x="6858000" y="2286000"/>
            <a:ext cx="2286000" cy="879475"/>
          </a:xfrm>
          <a:prstGeom prst="rect">
            <a:avLst/>
          </a:prstGeom>
          <a:solidFill>
            <a:srgbClr val="FFFF00"/>
          </a:solidFill>
          <a:ln w="57150">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rPr>
              <a:t>Decreased Ca</a:t>
            </a:r>
            <a:r>
              <a:rPr lang="en-US" baseline="30000">
                <a:solidFill>
                  <a:srgbClr val="000000"/>
                </a:solidFill>
              </a:rPr>
              <a:t>2+</a:t>
            </a:r>
            <a:r>
              <a:rPr lang="en-US">
                <a:solidFill>
                  <a:srgbClr val="000000"/>
                </a:solidFill>
              </a:rPr>
              <a:t> excretion</a:t>
            </a:r>
          </a:p>
        </p:txBody>
      </p:sp>
      <p:sp>
        <p:nvSpPr>
          <p:cNvPr id="64521" name="Text Box 12"/>
          <p:cNvSpPr txBox="1">
            <a:spLocks noChangeArrowheads="1"/>
          </p:cNvSpPr>
          <p:nvPr/>
        </p:nvSpPr>
        <p:spPr bwMode="auto">
          <a:xfrm>
            <a:off x="5410200" y="5943600"/>
            <a:ext cx="3352800" cy="514350"/>
          </a:xfrm>
          <a:prstGeom prst="rect">
            <a:avLst/>
          </a:prstGeom>
          <a:solidFill>
            <a:srgbClr val="FF0000"/>
          </a:solidFill>
          <a:ln w="57150">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rPr>
              <a:t>Increased Blood [Ca</a:t>
            </a:r>
            <a:r>
              <a:rPr lang="en-US" baseline="30000">
                <a:solidFill>
                  <a:srgbClr val="000000"/>
                </a:solidFill>
              </a:rPr>
              <a:t>2+</a:t>
            </a:r>
            <a:r>
              <a:rPr lang="en-US">
                <a:solidFill>
                  <a:srgbClr val="000000"/>
                </a:solidFill>
              </a:rPr>
              <a:t>]</a:t>
            </a:r>
          </a:p>
        </p:txBody>
      </p:sp>
      <p:sp>
        <p:nvSpPr>
          <p:cNvPr id="64522" name="Line 14"/>
          <p:cNvSpPr>
            <a:spLocks noChangeShapeType="1"/>
          </p:cNvSpPr>
          <p:nvPr/>
        </p:nvSpPr>
        <p:spPr bwMode="auto">
          <a:xfrm>
            <a:off x="4191000" y="533400"/>
            <a:ext cx="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3" name="Line 15"/>
          <p:cNvSpPr>
            <a:spLocks noChangeShapeType="1"/>
          </p:cNvSpPr>
          <p:nvPr/>
        </p:nvSpPr>
        <p:spPr bwMode="auto">
          <a:xfrm flipH="1">
            <a:off x="1295400" y="1219200"/>
            <a:ext cx="129540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4" name="Line 16"/>
          <p:cNvSpPr>
            <a:spLocks noChangeShapeType="1"/>
          </p:cNvSpPr>
          <p:nvPr/>
        </p:nvSpPr>
        <p:spPr bwMode="auto">
          <a:xfrm>
            <a:off x="4343400" y="1828800"/>
            <a:ext cx="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5" name="Line 17"/>
          <p:cNvSpPr>
            <a:spLocks noChangeShapeType="1"/>
          </p:cNvSpPr>
          <p:nvPr/>
        </p:nvSpPr>
        <p:spPr bwMode="auto">
          <a:xfrm>
            <a:off x="5867400" y="1295400"/>
            <a:ext cx="2057400" cy="914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6" name="Line 18"/>
          <p:cNvSpPr>
            <a:spLocks noChangeShapeType="1"/>
          </p:cNvSpPr>
          <p:nvPr/>
        </p:nvSpPr>
        <p:spPr bwMode="auto">
          <a:xfrm>
            <a:off x="5562600" y="3200400"/>
            <a:ext cx="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7" name="Line 19"/>
          <p:cNvSpPr>
            <a:spLocks noChangeShapeType="1"/>
          </p:cNvSpPr>
          <p:nvPr/>
        </p:nvSpPr>
        <p:spPr bwMode="auto">
          <a:xfrm>
            <a:off x="762000" y="4191000"/>
            <a:ext cx="609600" cy="533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8" name="Line 20"/>
          <p:cNvSpPr>
            <a:spLocks noChangeShapeType="1"/>
          </p:cNvSpPr>
          <p:nvPr/>
        </p:nvSpPr>
        <p:spPr bwMode="auto">
          <a:xfrm>
            <a:off x="762000" y="4191000"/>
            <a:ext cx="0" cy="1295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9" name="Line 21"/>
          <p:cNvSpPr>
            <a:spLocks noChangeShapeType="1"/>
          </p:cNvSpPr>
          <p:nvPr/>
        </p:nvSpPr>
        <p:spPr bwMode="auto">
          <a:xfrm>
            <a:off x="2743200" y="5257800"/>
            <a:ext cx="0" cy="304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0" name="Line 22"/>
          <p:cNvSpPr>
            <a:spLocks noChangeShapeType="1"/>
          </p:cNvSpPr>
          <p:nvPr/>
        </p:nvSpPr>
        <p:spPr bwMode="auto">
          <a:xfrm>
            <a:off x="3505200" y="6248400"/>
            <a:ext cx="1828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1" name="Line 23"/>
          <p:cNvSpPr>
            <a:spLocks noChangeShapeType="1"/>
          </p:cNvSpPr>
          <p:nvPr/>
        </p:nvSpPr>
        <p:spPr bwMode="auto">
          <a:xfrm>
            <a:off x="6400800" y="4724400"/>
            <a:ext cx="0" cy="1143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2" name="Line 24"/>
          <p:cNvSpPr>
            <a:spLocks noChangeShapeType="1"/>
          </p:cNvSpPr>
          <p:nvPr/>
        </p:nvSpPr>
        <p:spPr bwMode="auto">
          <a:xfrm>
            <a:off x="8153400" y="3200400"/>
            <a:ext cx="0" cy="2667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3" name="Text Box 3"/>
          <p:cNvSpPr txBox="1">
            <a:spLocks noChangeArrowheads="1"/>
          </p:cNvSpPr>
          <p:nvPr/>
        </p:nvSpPr>
        <p:spPr bwMode="auto">
          <a:xfrm>
            <a:off x="2590800" y="228600"/>
            <a:ext cx="3352800" cy="514350"/>
          </a:xfrm>
          <a:prstGeom prst="rect">
            <a:avLst/>
          </a:prstGeom>
          <a:solidFill>
            <a:srgbClr val="FFFF00"/>
          </a:solidFill>
          <a:ln w="57150">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000000"/>
                </a:solidFill>
              </a:rPr>
              <a:t>Decreased Blood [Ca</a:t>
            </a:r>
            <a:r>
              <a:rPr lang="en-US" baseline="30000">
                <a:solidFill>
                  <a:srgbClr val="000000"/>
                </a:solidFill>
              </a:rPr>
              <a:t>2+</a:t>
            </a:r>
            <a:r>
              <a:rPr lang="en-US">
                <a:solidFill>
                  <a:srgbClr val="000000"/>
                </a:solidFill>
              </a:rPr>
              <a:t>]</a:t>
            </a:r>
          </a:p>
        </p:txBody>
      </p:sp>
    </p:spTree>
    <p:extLst>
      <p:ext uri="{BB962C8B-B14F-4D97-AF65-F5344CB8AC3E}">
        <p14:creationId xmlns:p14="http://schemas.microsoft.com/office/powerpoint/2010/main" val="29398464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5638800" cy="1143000"/>
          </a:xfrm>
          <a:solidFill>
            <a:schemeClr val="hlink"/>
          </a:solidFill>
          <a:ln>
            <a:solidFill>
              <a:srgbClr val="FFFFFF"/>
            </a:solidFill>
            <a:miter lim="800000"/>
            <a:headEnd/>
            <a:tailEnd/>
          </a:ln>
        </p:spPr>
        <p:txBody>
          <a:bodyPr/>
          <a:lstStyle/>
          <a:p>
            <a:pPr eaLnBrk="1" hangingPunct="1"/>
            <a:r>
              <a:rPr lang="en-US" b="1" smtClean="0">
                <a:solidFill>
                  <a:srgbClr val="000000"/>
                </a:solidFill>
              </a:rPr>
              <a:t>Clinical Conditions</a:t>
            </a:r>
          </a:p>
        </p:txBody>
      </p:sp>
      <p:sp>
        <p:nvSpPr>
          <p:cNvPr id="66563" name="Rectangle 3"/>
          <p:cNvSpPr>
            <a:spLocks noGrp="1" noChangeArrowheads="1"/>
          </p:cNvSpPr>
          <p:nvPr>
            <p:ph type="body" sz="half" idx="1"/>
          </p:nvPr>
        </p:nvSpPr>
        <p:spPr>
          <a:xfrm>
            <a:off x="304800" y="1295400"/>
            <a:ext cx="4191000" cy="5029200"/>
          </a:xfrm>
        </p:spPr>
        <p:txBody>
          <a:bodyPr>
            <a:normAutofit lnSpcReduction="10000"/>
          </a:bodyPr>
          <a:lstStyle/>
          <a:p>
            <a:pPr eaLnBrk="1" hangingPunct="1"/>
            <a:r>
              <a:rPr lang="en-US" sz="2800" smtClean="0">
                <a:solidFill>
                  <a:srgbClr val="FFFF00"/>
                </a:solidFill>
              </a:rPr>
              <a:t>Osteomyelitis</a:t>
            </a:r>
          </a:p>
          <a:p>
            <a:pPr lvl="1" eaLnBrk="1" hangingPunct="1"/>
            <a:r>
              <a:rPr lang="en-US" sz="2400" smtClean="0"/>
              <a:t>Osteo=bone + myelo=marrow + itis=inflammation.</a:t>
            </a:r>
          </a:p>
          <a:p>
            <a:pPr lvl="1" eaLnBrk="1" hangingPunct="1"/>
            <a:r>
              <a:rPr lang="en-US" sz="2400" smtClean="0"/>
              <a:t>Inflammation of bone and bone marrow caused by pus-forming bacteria that enter the body via a wound (e.g., compound fracture) or migrate from a nearby infection.</a:t>
            </a:r>
          </a:p>
          <a:p>
            <a:pPr lvl="1" eaLnBrk="1" hangingPunct="1"/>
            <a:r>
              <a:rPr lang="en-US" sz="2400" smtClean="0"/>
              <a:t>Fatal before the advent of antibiotics.</a:t>
            </a:r>
          </a:p>
          <a:p>
            <a:pPr eaLnBrk="1" hangingPunct="1">
              <a:buFontTx/>
              <a:buNone/>
            </a:pPr>
            <a:endParaRPr lang="en-US" sz="2800" smtClean="0"/>
          </a:p>
          <a:p>
            <a:pPr lvl="1" eaLnBrk="1" hangingPunct="1"/>
            <a:endParaRPr lang="en-US" sz="2400" smtClean="0"/>
          </a:p>
        </p:txBody>
      </p:sp>
      <p:pic>
        <p:nvPicPr>
          <p:cNvPr id="66564" name="Picture 9" descr="9000898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50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5334000" cy="1143000"/>
          </a:xfrm>
          <a:solidFill>
            <a:schemeClr val="hlink"/>
          </a:solidFill>
          <a:ln>
            <a:solidFill>
              <a:srgbClr val="FFFFFF"/>
            </a:solidFill>
            <a:miter lim="800000"/>
            <a:headEnd/>
            <a:tailEnd/>
          </a:ln>
        </p:spPr>
        <p:txBody>
          <a:bodyPr/>
          <a:lstStyle/>
          <a:p>
            <a:pPr eaLnBrk="1" hangingPunct="1"/>
            <a:r>
              <a:rPr lang="en-US" b="1" smtClean="0">
                <a:solidFill>
                  <a:srgbClr val="000000"/>
                </a:solidFill>
              </a:rPr>
              <a:t>Clinical Conditions</a:t>
            </a:r>
          </a:p>
        </p:txBody>
      </p:sp>
      <p:sp>
        <p:nvSpPr>
          <p:cNvPr id="67587" name="Rectangle 3"/>
          <p:cNvSpPr>
            <a:spLocks noGrp="1" noChangeArrowheads="1"/>
          </p:cNvSpPr>
          <p:nvPr>
            <p:ph type="body" sz="half" idx="1"/>
          </p:nvPr>
        </p:nvSpPr>
        <p:spPr>
          <a:xfrm>
            <a:off x="304800" y="1219200"/>
            <a:ext cx="4191000" cy="4114800"/>
          </a:xfrm>
        </p:spPr>
        <p:txBody>
          <a:bodyPr>
            <a:normAutofit fontScale="92500" lnSpcReduction="20000"/>
          </a:bodyPr>
          <a:lstStyle/>
          <a:p>
            <a:pPr eaLnBrk="1" hangingPunct="1">
              <a:lnSpc>
                <a:spcPct val="90000"/>
              </a:lnSpc>
            </a:pPr>
            <a:r>
              <a:rPr lang="en-US" sz="2400" smtClean="0">
                <a:solidFill>
                  <a:srgbClr val="FFFF00"/>
                </a:solidFill>
              </a:rPr>
              <a:t>Osteoporosis</a:t>
            </a:r>
          </a:p>
          <a:p>
            <a:pPr lvl="1" eaLnBrk="1" hangingPunct="1">
              <a:lnSpc>
                <a:spcPct val="90000"/>
              </a:lnSpc>
            </a:pPr>
            <a:r>
              <a:rPr lang="en-US" sz="2000" smtClean="0"/>
              <a:t>Group of diseases in which bone resorption occurs at a faster rate than bone deposition.</a:t>
            </a:r>
          </a:p>
          <a:p>
            <a:pPr lvl="1" eaLnBrk="1" hangingPunct="1">
              <a:lnSpc>
                <a:spcPct val="90000"/>
              </a:lnSpc>
            </a:pPr>
            <a:r>
              <a:rPr lang="en-US" sz="2000" smtClean="0"/>
              <a:t>Bone mass drops and bones become increasingly porous.</a:t>
            </a:r>
          </a:p>
          <a:p>
            <a:pPr lvl="1" eaLnBrk="1" hangingPunct="1">
              <a:lnSpc>
                <a:spcPct val="90000"/>
              </a:lnSpc>
            </a:pPr>
            <a:r>
              <a:rPr lang="en-US" sz="2000" smtClean="0"/>
              <a:t>Compression fractures of the vertebrae and fractures of the femur are common.</a:t>
            </a:r>
          </a:p>
          <a:p>
            <a:pPr lvl="1" eaLnBrk="1" hangingPunct="1">
              <a:lnSpc>
                <a:spcPct val="90000"/>
              </a:lnSpc>
            </a:pPr>
            <a:r>
              <a:rPr lang="en-US" sz="2000" smtClean="0"/>
              <a:t>Often seen in postmenopausal women because they experience a rapid decline in estrogen secretion; estrogen stimulates osteoblast and inhibits osteoclast activity.</a:t>
            </a:r>
          </a:p>
          <a:p>
            <a:pPr lvl="2" eaLnBrk="1" hangingPunct="1">
              <a:lnSpc>
                <a:spcPct val="90000"/>
              </a:lnSpc>
            </a:pPr>
            <a:r>
              <a:rPr lang="en-US" sz="1800" smtClean="0"/>
              <a:t>Based on the above, what preventative measures might you suggest?</a:t>
            </a:r>
          </a:p>
        </p:txBody>
      </p:sp>
      <p:pic>
        <p:nvPicPr>
          <p:cNvPr id="67588" name="Picture 1030" descr="osteoporosis"/>
          <p:cNvPicPr>
            <a:picLocks noChangeAspect="1" noChangeArrowheads="1"/>
          </p:cNvPicPr>
          <p:nvPr/>
        </p:nvPicPr>
        <p:blipFill>
          <a:blip r:embed="rId2">
            <a:extLst>
              <a:ext uri="{28A0092B-C50C-407E-A947-70E740481C1C}">
                <a14:useLocalDpi xmlns:a14="http://schemas.microsoft.com/office/drawing/2010/main" val="0"/>
              </a:ext>
            </a:extLst>
          </a:blip>
          <a:srcRect r="11111"/>
          <a:stretch>
            <a:fillRect/>
          </a:stretch>
        </p:blipFill>
        <p:spPr bwMode="auto">
          <a:xfrm>
            <a:off x="4419600" y="3429000"/>
            <a:ext cx="4724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1037" descr="osteoporosis"/>
          <p:cNvPicPr>
            <a:picLocks noChangeAspect="1" noChangeArrowheads="1"/>
          </p:cNvPicPr>
          <p:nvPr/>
        </p:nvPicPr>
        <p:blipFill>
          <a:blip r:embed="rId3">
            <a:extLst>
              <a:ext uri="{28A0092B-C50C-407E-A947-70E740481C1C}">
                <a14:useLocalDpi xmlns:a14="http://schemas.microsoft.com/office/drawing/2010/main" val="0"/>
              </a:ext>
            </a:extLst>
          </a:blip>
          <a:srcRect t="8511"/>
          <a:stretch>
            <a:fillRect/>
          </a:stretch>
        </p:blipFill>
        <p:spPr bwMode="auto">
          <a:xfrm>
            <a:off x="5875338" y="0"/>
            <a:ext cx="32464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5880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6172200" cy="1143000"/>
          </a:xfrm>
          <a:solidFill>
            <a:schemeClr val="hlink"/>
          </a:solidFill>
          <a:ln>
            <a:solidFill>
              <a:srgbClr val="FFFFFF"/>
            </a:solidFill>
            <a:miter lim="800000"/>
            <a:headEnd/>
            <a:tailEnd/>
          </a:ln>
        </p:spPr>
        <p:txBody>
          <a:bodyPr/>
          <a:lstStyle/>
          <a:p>
            <a:pPr eaLnBrk="1" hangingPunct="1"/>
            <a:r>
              <a:rPr lang="en-US" b="1" smtClean="0">
                <a:solidFill>
                  <a:srgbClr val="000000"/>
                </a:solidFill>
              </a:rPr>
              <a:t>Clinical Conditions</a:t>
            </a:r>
          </a:p>
        </p:txBody>
      </p:sp>
      <p:sp>
        <p:nvSpPr>
          <p:cNvPr id="68611" name="Rectangle 3"/>
          <p:cNvSpPr>
            <a:spLocks noGrp="1" noChangeArrowheads="1"/>
          </p:cNvSpPr>
          <p:nvPr>
            <p:ph type="body" sz="half" idx="1"/>
          </p:nvPr>
        </p:nvSpPr>
        <p:spPr>
          <a:xfrm>
            <a:off x="533400" y="1371600"/>
            <a:ext cx="3810000" cy="4114800"/>
          </a:xfrm>
        </p:spPr>
        <p:txBody>
          <a:bodyPr/>
          <a:lstStyle/>
          <a:p>
            <a:pPr eaLnBrk="1" hangingPunct="1">
              <a:lnSpc>
                <a:spcPct val="90000"/>
              </a:lnSpc>
            </a:pPr>
            <a:r>
              <a:rPr lang="en-US" sz="2400" smtClean="0">
                <a:solidFill>
                  <a:srgbClr val="FFFF00"/>
                </a:solidFill>
              </a:rPr>
              <a:t>Gigantism</a:t>
            </a:r>
          </a:p>
          <a:p>
            <a:pPr lvl="1" eaLnBrk="1" hangingPunct="1">
              <a:lnSpc>
                <a:spcPct val="90000"/>
              </a:lnSpc>
            </a:pPr>
            <a:r>
              <a:rPr lang="en-US" sz="2000" smtClean="0"/>
              <a:t>Childhood hypersecretion of growth hormone by the pituitary gland causes excessive growth.</a:t>
            </a:r>
          </a:p>
          <a:p>
            <a:pPr eaLnBrk="1" hangingPunct="1">
              <a:lnSpc>
                <a:spcPct val="90000"/>
              </a:lnSpc>
            </a:pPr>
            <a:r>
              <a:rPr lang="en-US" sz="2400" smtClean="0">
                <a:solidFill>
                  <a:srgbClr val="FFFF00"/>
                </a:solidFill>
              </a:rPr>
              <a:t>Acromegaly</a:t>
            </a:r>
            <a:r>
              <a:rPr lang="en-US" sz="2400" smtClean="0"/>
              <a:t> </a:t>
            </a:r>
          </a:p>
          <a:p>
            <a:pPr lvl="1" eaLnBrk="1" hangingPunct="1">
              <a:lnSpc>
                <a:spcPct val="90000"/>
              </a:lnSpc>
            </a:pPr>
            <a:r>
              <a:rPr lang="en-US" sz="2000" smtClean="0"/>
              <a:t>Adulthood hypersecretion of GH causes overgrowth of bony areas still responsive to GH such as the bones of the face, feet, and hands.</a:t>
            </a:r>
          </a:p>
          <a:p>
            <a:pPr eaLnBrk="1" hangingPunct="1">
              <a:lnSpc>
                <a:spcPct val="90000"/>
              </a:lnSpc>
            </a:pPr>
            <a:r>
              <a:rPr lang="en-US" sz="2400" smtClean="0">
                <a:solidFill>
                  <a:srgbClr val="FFFF00"/>
                </a:solidFill>
              </a:rPr>
              <a:t>Pituitary</a:t>
            </a:r>
            <a:r>
              <a:rPr lang="en-US" sz="2400" smtClean="0"/>
              <a:t> </a:t>
            </a:r>
            <a:r>
              <a:rPr lang="en-US" sz="2400" smtClean="0">
                <a:solidFill>
                  <a:srgbClr val="FFFF00"/>
                </a:solidFill>
              </a:rPr>
              <a:t>dwarfism</a:t>
            </a:r>
          </a:p>
          <a:p>
            <a:pPr lvl="1" eaLnBrk="1" hangingPunct="1">
              <a:lnSpc>
                <a:spcPct val="90000"/>
              </a:lnSpc>
            </a:pPr>
            <a:r>
              <a:rPr lang="en-US" sz="2000" smtClean="0"/>
              <a:t>GH deficiency in children resulting in extremely short long bones and maximum stature of 4 feet.</a:t>
            </a:r>
          </a:p>
        </p:txBody>
      </p:sp>
      <p:pic>
        <p:nvPicPr>
          <p:cNvPr id="68612" name="Picture 6" descr="Acromeg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29000"/>
            <a:ext cx="22939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8" descr="myth_sizemat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14112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Line 13"/>
          <p:cNvSpPr>
            <a:spLocks noChangeShapeType="1"/>
          </p:cNvSpPr>
          <p:nvPr/>
        </p:nvSpPr>
        <p:spPr bwMode="auto">
          <a:xfrm>
            <a:off x="4495800" y="4191000"/>
            <a:ext cx="381000" cy="152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5" name="Line 14"/>
          <p:cNvSpPr>
            <a:spLocks noChangeShapeType="1"/>
          </p:cNvSpPr>
          <p:nvPr/>
        </p:nvSpPr>
        <p:spPr bwMode="auto">
          <a:xfrm>
            <a:off x="4648200" y="19812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16522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lassconnection.s3.amazonaws.com/77/flashcards/2146077/jpg/frontal_skull1350953060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5140"/>
            <a:ext cx="8686799" cy="659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04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r>
              <a:rPr lang="en-US" sz="4000" b="1" dirty="0" smtClean="0"/>
              <a:t>Vertebral </a:t>
            </a:r>
            <a:r>
              <a:rPr lang="en-US" sz="4000" b="1" dirty="0"/>
              <a:t>column</a:t>
            </a:r>
            <a:r>
              <a:rPr lang="en-US" sz="4000" dirty="0"/>
              <a:t> 				</a:t>
            </a:r>
            <a:r>
              <a:rPr lang="en-US" sz="4000" dirty="0" smtClean="0"/>
              <a:t/>
            </a:r>
            <a:br>
              <a:rPr lang="en-US" sz="4000" dirty="0" smtClean="0"/>
            </a:br>
            <a:r>
              <a:rPr lang="en-US" sz="4000" b="1" dirty="0" smtClean="0"/>
              <a:t>26 </a:t>
            </a:r>
            <a:r>
              <a:rPr lang="en-US" sz="4000" b="1" dirty="0"/>
              <a:t>bones</a:t>
            </a:r>
            <a:endParaRPr lang="en-US" sz="4000" dirty="0"/>
          </a:p>
        </p:txBody>
      </p:sp>
      <p:sp>
        <p:nvSpPr>
          <p:cNvPr id="3" name="Content Placeholder 2"/>
          <p:cNvSpPr>
            <a:spLocks noGrp="1"/>
          </p:cNvSpPr>
          <p:nvPr>
            <p:ph idx="1"/>
          </p:nvPr>
        </p:nvSpPr>
        <p:spPr/>
        <p:txBody>
          <a:bodyPr>
            <a:normAutofit/>
          </a:bodyPr>
          <a:lstStyle/>
          <a:p>
            <a:r>
              <a:rPr lang="en-US" b="1" dirty="0"/>
              <a:t>Vertebral column</a:t>
            </a:r>
            <a:r>
              <a:rPr lang="en-US" dirty="0"/>
              <a:t> 				</a:t>
            </a:r>
            <a:r>
              <a:rPr lang="en-US" b="1" dirty="0"/>
              <a:t>26 </a:t>
            </a:r>
            <a:r>
              <a:rPr lang="en-US" b="1" dirty="0" smtClean="0"/>
              <a:t>bones</a:t>
            </a:r>
          </a:p>
          <a:p>
            <a:r>
              <a:rPr lang="en-US" dirty="0" smtClean="0"/>
              <a:t>24 vertebrae &amp; 1 sacrum &amp; 1 coccyx</a:t>
            </a:r>
          </a:p>
          <a:p>
            <a:r>
              <a:rPr lang="en-US" dirty="0" smtClean="0"/>
              <a:t>7 Cervical Vertebrae</a:t>
            </a:r>
          </a:p>
          <a:p>
            <a:r>
              <a:rPr lang="en-US" dirty="0" smtClean="0"/>
              <a:t> </a:t>
            </a:r>
            <a:r>
              <a:rPr lang="en-US" b="1" dirty="0" smtClean="0"/>
              <a:t>Atlas </a:t>
            </a:r>
            <a:r>
              <a:rPr lang="en-US" dirty="0" smtClean="0"/>
              <a:t>1</a:t>
            </a:r>
            <a:r>
              <a:rPr lang="en-US" baseline="30000" dirty="0" smtClean="0"/>
              <a:t>st </a:t>
            </a:r>
            <a:r>
              <a:rPr lang="en-US" dirty="0" smtClean="0"/>
              <a:t>cervical vertebrae (nod yes)</a:t>
            </a:r>
          </a:p>
          <a:p>
            <a:r>
              <a:rPr lang="en-US" b="1" dirty="0" smtClean="0"/>
              <a:t>Axis </a:t>
            </a:r>
            <a:r>
              <a:rPr lang="en-US" dirty="0" smtClean="0"/>
              <a:t>2</a:t>
            </a:r>
            <a:r>
              <a:rPr lang="en-US" baseline="30000" dirty="0" smtClean="0"/>
              <a:t>nd</a:t>
            </a:r>
            <a:r>
              <a:rPr lang="en-US" dirty="0" smtClean="0"/>
              <a:t> cervical vertebrae ( no )</a:t>
            </a:r>
          </a:p>
          <a:p>
            <a:r>
              <a:rPr lang="en-U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2613</Words>
  <Application>Microsoft Office PowerPoint</Application>
  <PresentationFormat>On-screen Show (4:3)</PresentationFormat>
  <Paragraphs>437</Paragraphs>
  <Slides>77</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Office Theme</vt:lpstr>
      <vt:lpstr>Photo Editor Photo</vt:lpstr>
      <vt:lpstr>Microsoft Photo Editor 3.0 Photo</vt:lpstr>
      <vt:lpstr>Skeletal System</vt:lpstr>
      <vt:lpstr>PowerPoint Presentation</vt:lpstr>
      <vt:lpstr>Axial Skeleton Skull, Vertebral Column, Ribs, &amp; Sternum</vt:lpstr>
      <vt:lpstr>Skull</vt:lpstr>
      <vt:lpstr>PowerPoint Presentation</vt:lpstr>
      <vt:lpstr>PowerPoint Presentation</vt:lpstr>
      <vt:lpstr>PowerPoint Presentation</vt:lpstr>
      <vt:lpstr>PowerPoint Presentation</vt:lpstr>
      <vt:lpstr>          Vertebral column      26 bones</vt:lpstr>
      <vt:lpstr>PowerPoint Presentation</vt:lpstr>
      <vt:lpstr>PowerPoint Presentation</vt:lpstr>
      <vt:lpstr>PowerPoint Presentation</vt:lpstr>
      <vt:lpstr>PowerPoint Presentation</vt:lpstr>
      <vt:lpstr>PowerPoint Presentation</vt:lpstr>
      <vt:lpstr>PowerPoint Presentation</vt:lpstr>
      <vt:lpstr>Ribs</vt:lpstr>
      <vt:lpstr>Ribs</vt:lpstr>
      <vt:lpstr>PowerPoint Presentation</vt:lpstr>
      <vt:lpstr>PowerPoint Presentation</vt:lpstr>
      <vt:lpstr>PowerPoint Presentation</vt:lpstr>
      <vt:lpstr> Appendicular Skeleton 126 bones </vt:lpstr>
      <vt:lpstr> Lower Extremities 62 bones </vt:lpstr>
      <vt:lpstr>Terminology:</vt:lpstr>
      <vt:lpstr>PowerPoint Presentation</vt:lpstr>
      <vt:lpstr>PowerPoint Presentation</vt:lpstr>
      <vt:lpstr>Bone Structure: </vt:lpstr>
      <vt:lpstr>Pelvic Girdle </vt:lpstr>
      <vt:lpstr>Pelvic girdle</vt:lpstr>
      <vt:lpstr>PowerPoint Presentation</vt:lpstr>
      <vt:lpstr>PowerPoint Presentation</vt:lpstr>
      <vt:lpstr>PowerPoint Presentation</vt:lpstr>
      <vt:lpstr>Femur</vt:lpstr>
      <vt:lpstr>Femur posterior</vt:lpstr>
      <vt:lpstr>Tibia</vt:lpstr>
      <vt:lpstr>Fibula</vt:lpstr>
      <vt:lpstr>PowerPoint Presentation</vt:lpstr>
      <vt:lpstr>PowerPoint Presentation</vt:lpstr>
      <vt:lpstr>Bones Of the Upper Extremities.</vt:lpstr>
      <vt:lpstr>Posterior Scapula </vt:lpstr>
      <vt:lpstr>Anterior Scapula</vt:lpstr>
      <vt:lpstr>Clavicle (inferior view)</vt:lpstr>
      <vt:lpstr>Humerus – Anterior View</vt:lpstr>
      <vt:lpstr>Humerus – Posterior View</vt:lpstr>
      <vt:lpstr>Ulna</vt:lpstr>
      <vt:lpstr>Radius</vt:lpstr>
      <vt:lpstr>Hand and Wrist</vt:lpstr>
      <vt:lpstr>Bone Structure</vt:lpstr>
      <vt:lpstr>PowerPoint Presentation</vt:lpstr>
      <vt:lpstr>PowerPoint Presentation</vt:lpstr>
      <vt:lpstr>Bone Tissue</vt:lpstr>
      <vt:lpstr>Bone Structure</vt:lpstr>
      <vt:lpstr>PowerPoint Presentation</vt:lpstr>
      <vt:lpstr>PowerPoint Presentation</vt:lpstr>
      <vt:lpstr>Bone Structure</vt:lpstr>
      <vt:lpstr>PowerPoint Presentation</vt:lpstr>
      <vt:lpstr>PowerPoint Presentation</vt:lpstr>
      <vt:lpstr>Long Bone Structure</vt:lpstr>
      <vt:lpstr>Bone Marrow</vt:lpstr>
      <vt:lpstr>Distribution of Marrow</vt:lpstr>
      <vt:lpstr>Bone Development</vt:lpstr>
      <vt:lpstr>Formation of the Bony Skeleton</vt:lpstr>
      <vt:lpstr>Growth in Bone Length</vt:lpstr>
      <vt:lpstr>PowerPoint Presentation</vt:lpstr>
      <vt:lpstr>Growth in Bone Thickness</vt:lpstr>
      <vt:lpstr>Fractures</vt:lpstr>
      <vt:lpstr>Fracture Types</vt:lpstr>
      <vt:lpstr>PowerPoint Presentation</vt:lpstr>
      <vt:lpstr>Bone Remodeling</vt:lpstr>
      <vt:lpstr>PowerPoint Presentation</vt:lpstr>
      <vt:lpstr>Nutritional Effects on Bone</vt:lpstr>
      <vt:lpstr>Hormonal Effects on Bone</vt:lpstr>
      <vt:lpstr>Hormonal Effects on Bone</vt:lpstr>
      <vt:lpstr>Parathyroid Hormone</vt:lpstr>
      <vt:lpstr>PowerPoint Presentation</vt:lpstr>
      <vt:lpstr>Clinical Conditions</vt:lpstr>
      <vt:lpstr>Clinical Conditions</vt:lpstr>
      <vt:lpstr>Clinical Conditions</vt:lpstr>
    </vt:vector>
  </TitlesOfParts>
  <Company>ISD11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Skeletal System</dc:title>
  <dc:creator>bhs</dc:creator>
  <cp:lastModifiedBy>user</cp:lastModifiedBy>
  <cp:revision>81</cp:revision>
  <dcterms:created xsi:type="dcterms:W3CDTF">2008-11-14T14:33:44Z</dcterms:created>
  <dcterms:modified xsi:type="dcterms:W3CDTF">2016-02-02T19:20:41Z</dcterms:modified>
</cp:coreProperties>
</file>